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53" y="7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D7DA49-3FED-4451-9131-2C7BA6F08E1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AC606A49-0CF8-4929-900A-1947D1D2A1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465D02A-9685-4C01-B801-2C80C9A9B3DE}"/>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5" name="页脚占位符 4">
            <a:extLst>
              <a:ext uri="{FF2B5EF4-FFF2-40B4-BE49-F238E27FC236}">
                <a16:creationId xmlns:a16="http://schemas.microsoft.com/office/drawing/2014/main" id="{66D5ECFE-B910-4177-8F51-52D54F49C49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D436B5C-0657-4A8E-99F2-051258828F4C}"/>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1482663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3167C6-C959-412C-868D-78FF8809B42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A297FA1-47E1-46FA-8A15-221238D822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2C71612-6FD5-4C94-8C57-382A948BE99B}"/>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5" name="页脚占位符 4">
            <a:extLst>
              <a:ext uri="{FF2B5EF4-FFF2-40B4-BE49-F238E27FC236}">
                <a16:creationId xmlns:a16="http://schemas.microsoft.com/office/drawing/2014/main" id="{BA4D56AE-E3B3-4784-B618-AA4165F783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97C9668-01A8-4D30-ACCA-316FD90E18DC}"/>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3548081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D1A1B3B-4E35-4BCD-9974-519B1F85C40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ECB83D9-5CAE-4834-B8AA-6B7F7F9D04D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BDED1BE-4FCC-471D-9168-69C70EA9A067}"/>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5" name="页脚占位符 4">
            <a:extLst>
              <a:ext uri="{FF2B5EF4-FFF2-40B4-BE49-F238E27FC236}">
                <a16:creationId xmlns:a16="http://schemas.microsoft.com/office/drawing/2014/main" id="{BD015545-9E4E-4B88-9810-19040E8130F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57D3F2C-0E17-44BF-BBDC-F16E7D838268}"/>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146231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3320BB-7151-4DEF-BDC5-2D6353F62BA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5AF81B4-EC3C-4D48-BED4-BFA2A25F0A74}"/>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B1003CA-029A-4E1C-BE24-600DAB649AEB}"/>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5" name="页脚占位符 4">
            <a:extLst>
              <a:ext uri="{FF2B5EF4-FFF2-40B4-BE49-F238E27FC236}">
                <a16:creationId xmlns:a16="http://schemas.microsoft.com/office/drawing/2014/main" id="{123AB1BD-6DAA-477D-8EE5-710108DDCAE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C26A518-73F3-494C-88A9-5854AE26B198}"/>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342629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6764FB-CBBA-4456-9257-581DC10DBA7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C2E706DF-B11A-4027-85E5-1B3F402FC5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DFC358F6-3ECD-40CA-96AF-816BE6162705}"/>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5" name="页脚占位符 4">
            <a:extLst>
              <a:ext uri="{FF2B5EF4-FFF2-40B4-BE49-F238E27FC236}">
                <a16:creationId xmlns:a16="http://schemas.microsoft.com/office/drawing/2014/main" id="{2A3DC783-499C-4FBC-BA50-680274B871B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F2326FA-8149-404F-BDA6-FBC04B649235}"/>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157744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BA9522-08E7-4850-BC5B-B28A6CBFBA4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32A4D73-2F55-4B3F-AE23-383FDA60DFB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ABA4DB69-D850-4A38-ADF9-C0A78C8C8DA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380E8FFF-D76C-4D95-A5FB-12E6E76590F6}"/>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6" name="页脚占位符 5">
            <a:extLst>
              <a:ext uri="{FF2B5EF4-FFF2-40B4-BE49-F238E27FC236}">
                <a16:creationId xmlns:a16="http://schemas.microsoft.com/office/drawing/2014/main" id="{55F5A1B3-5AD9-4A5F-B3E9-A54324E3CCF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E2A2538-527D-4867-9CF1-38C29A1EA140}"/>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3153145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64F656-6D2F-48E6-B62E-8D08DD909FB1}"/>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2F74FC2-40A6-45A5-B5B4-661ADD7667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A0B8AF90-5D68-4710-A058-4F825E3A2C67}"/>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F4FA5AC-577B-4B5E-A28E-DA7F1D5340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0FA606AD-FF93-4A3F-97B3-EBC5B9A2EBC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A64D9EBF-695B-4688-A769-875C02FF579E}"/>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8" name="页脚占位符 7">
            <a:extLst>
              <a:ext uri="{FF2B5EF4-FFF2-40B4-BE49-F238E27FC236}">
                <a16:creationId xmlns:a16="http://schemas.microsoft.com/office/drawing/2014/main" id="{927C012F-A17D-408D-960B-42022CF0F37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888D14CE-F91C-44C5-AD4A-9321DBB91B82}"/>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350974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093513-51E8-4F24-994D-C97B6909DFD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E0657F23-EEA2-4A43-B37E-DC9FA092CE6B}"/>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4" name="页脚占位符 3">
            <a:extLst>
              <a:ext uri="{FF2B5EF4-FFF2-40B4-BE49-F238E27FC236}">
                <a16:creationId xmlns:a16="http://schemas.microsoft.com/office/drawing/2014/main" id="{A04F7BFE-C8F8-4CDC-AAD8-9BEC065D99BB}"/>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74DFE1C-593C-4290-8113-7B97886CA93B}"/>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3345566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7EDD593-8ABC-4216-9E6F-1CB5A4AAD33E}"/>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3" name="页脚占位符 2">
            <a:extLst>
              <a:ext uri="{FF2B5EF4-FFF2-40B4-BE49-F238E27FC236}">
                <a16:creationId xmlns:a16="http://schemas.microsoft.com/office/drawing/2014/main" id="{0EAF517F-9DFD-4E0A-B6BA-CEB65682A21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BAD364A-E1AF-4D2C-8860-F2A7AEC2E516}"/>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24109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959229-4D40-45AD-97B7-301AB4305A1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70724C69-92FB-429F-B3B0-EE976A9BDE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B816A2E-6D77-49DC-A86B-53D35B09BB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5074C55-A511-46A7-9550-A7C3BC74AFC1}"/>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6" name="页脚占位符 5">
            <a:extLst>
              <a:ext uri="{FF2B5EF4-FFF2-40B4-BE49-F238E27FC236}">
                <a16:creationId xmlns:a16="http://schemas.microsoft.com/office/drawing/2014/main" id="{1DC6583C-189D-4A4C-91A0-2B7D36194F7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7E81AA6-FFEA-4C9D-A0C3-D4ADDAE2F227}"/>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2076765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9895C5-6957-4245-8BAB-9A9BD8C17BD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85AC7011-C772-48C4-BB6A-B0FE0C5B46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AB1879E-0503-4C2A-B307-11E6C91B4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C5E99E6-1F80-4C1D-BFD4-7B010013ABFF}"/>
              </a:ext>
            </a:extLst>
          </p:cNvPr>
          <p:cNvSpPr>
            <a:spLocks noGrp="1"/>
          </p:cNvSpPr>
          <p:nvPr>
            <p:ph type="dt" sz="half" idx="10"/>
          </p:nvPr>
        </p:nvSpPr>
        <p:spPr/>
        <p:txBody>
          <a:bodyPr/>
          <a:lstStyle/>
          <a:p>
            <a:fld id="{95D0FD39-0CD2-49F3-BDA0-3FCF0B4EA33F}" type="datetimeFigureOut">
              <a:rPr lang="zh-CN" altLang="en-US" smtClean="0"/>
              <a:t>2020/9/12</a:t>
            </a:fld>
            <a:endParaRPr lang="zh-CN" altLang="en-US"/>
          </a:p>
        </p:txBody>
      </p:sp>
      <p:sp>
        <p:nvSpPr>
          <p:cNvPr id="6" name="页脚占位符 5">
            <a:extLst>
              <a:ext uri="{FF2B5EF4-FFF2-40B4-BE49-F238E27FC236}">
                <a16:creationId xmlns:a16="http://schemas.microsoft.com/office/drawing/2014/main" id="{85003D24-A4CF-43B0-8290-51552724F19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D22207B-46CF-473A-9135-B9BFACD0CFFE}"/>
              </a:ext>
            </a:extLst>
          </p:cNvPr>
          <p:cNvSpPr>
            <a:spLocks noGrp="1"/>
          </p:cNvSpPr>
          <p:nvPr>
            <p:ph type="sldNum" sz="quarter" idx="12"/>
          </p:nvPr>
        </p:nvSpPr>
        <p:spPr/>
        <p:txBody>
          <a:body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1193052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6ED9981-6C8F-4945-ABF0-363EA2428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2FFF0AE-4977-418F-B5BB-A65D1FE74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13C266D-2CB0-4C47-BCB8-0B73AF66D3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0FD39-0CD2-49F3-BDA0-3FCF0B4EA33F}" type="datetimeFigureOut">
              <a:rPr lang="zh-CN" altLang="en-US" smtClean="0"/>
              <a:t>2020/9/12</a:t>
            </a:fld>
            <a:endParaRPr lang="zh-CN" altLang="en-US"/>
          </a:p>
        </p:txBody>
      </p:sp>
      <p:sp>
        <p:nvSpPr>
          <p:cNvPr id="5" name="页脚占位符 4">
            <a:extLst>
              <a:ext uri="{FF2B5EF4-FFF2-40B4-BE49-F238E27FC236}">
                <a16:creationId xmlns:a16="http://schemas.microsoft.com/office/drawing/2014/main" id="{BB54C631-E6C2-425C-80A8-30448B33D2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B249C34-5360-4061-A795-1D82122F34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5FF11-7B70-4017-B00C-8454B6BCA366}" type="slidenum">
              <a:rPr lang="zh-CN" altLang="en-US" smtClean="0"/>
              <a:t>‹#›</a:t>
            </a:fld>
            <a:endParaRPr lang="zh-CN" altLang="en-US"/>
          </a:p>
        </p:txBody>
      </p:sp>
    </p:spTree>
    <p:extLst>
      <p:ext uri="{BB962C8B-B14F-4D97-AF65-F5344CB8AC3E}">
        <p14:creationId xmlns:p14="http://schemas.microsoft.com/office/powerpoint/2010/main" val="1251266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9E1996-7AD0-434D-B6F8-006C0DB85993}"/>
              </a:ext>
            </a:extLst>
          </p:cNvPr>
          <p:cNvSpPr>
            <a:spLocks noGrp="1"/>
          </p:cNvSpPr>
          <p:nvPr>
            <p:ph type="ctrTitle"/>
          </p:nvPr>
        </p:nvSpPr>
        <p:spPr/>
        <p:txBody>
          <a:bodyPr/>
          <a:lstStyle/>
          <a:p>
            <a:r>
              <a:rPr lang="zh-TW" altLang="en-US" dirty="0">
                <a:latin typeface="DFKai-SB" panose="03000509000000000000" pitchFamily="65" charset="-120"/>
                <a:ea typeface="DFKai-SB" panose="03000509000000000000" pitchFamily="65" charset="-120"/>
              </a:rPr>
              <a:t>基於面部行為分析的駕駛員疲勞檢測方法</a:t>
            </a:r>
            <a:endParaRPr lang="zh-CN" altLang="en-US" dirty="0">
              <a:latin typeface="DFKai-SB" panose="03000509000000000000" pitchFamily="65" charset="-120"/>
              <a:ea typeface="DFKai-SB" panose="03000509000000000000" pitchFamily="65" charset="-120"/>
            </a:endParaRPr>
          </a:p>
        </p:txBody>
      </p:sp>
      <p:sp>
        <p:nvSpPr>
          <p:cNvPr id="3" name="副标题 2">
            <a:extLst>
              <a:ext uri="{FF2B5EF4-FFF2-40B4-BE49-F238E27FC236}">
                <a16:creationId xmlns:a16="http://schemas.microsoft.com/office/drawing/2014/main" id="{4421CD64-5CDB-4654-8949-5D7A0D7A1CE7}"/>
              </a:ext>
            </a:extLst>
          </p:cNvPr>
          <p:cNvSpPr>
            <a:spLocks noGrp="1"/>
          </p:cNvSpPr>
          <p:nvPr>
            <p:ph type="subTitle" idx="1"/>
          </p:nvPr>
        </p:nvSpPr>
        <p:spPr/>
        <p:txBody>
          <a:bodyPr/>
          <a:lstStyle/>
          <a:p>
            <a:r>
              <a:rPr lang="zh-TW" altLang="en-US" dirty="0">
                <a:latin typeface="DFKai-SB" panose="03000509000000000000" pitchFamily="65" charset="-120"/>
                <a:ea typeface="DFKai-SB" panose="03000509000000000000" pitchFamily="65" charset="-120"/>
              </a:rPr>
              <a:t>耿磊</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袁菲</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肖志濤</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張芳</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吳駿</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李月龍</a:t>
            </a:r>
            <a:endParaRPr lang="en-US" altLang="zh-TW" dirty="0">
              <a:latin typeface="DFKai-SB" panose="03000509000000000000" pitchFamily="65" charset="-120"/>
              <a:ea typeface="DFKai-SB" panose="03000509000000000000" pitchFamily="65" charset="-120"/>
            </a:endParaRPr>
          </a:p>
          <a:p>
            <a:endParaRPr lang="zh-CN" altLang="en-US" dirty="0"/>
          </a:p>
        </p:txBody>
      </p:sp>
    </p:spTree>
    <p:extLst>
      <p:ext uri="{BB962C8B-B14F-4D97-AF65-F5344CB8AC3E}">
        <p14:creationId xmlns:p14="http://schemas.microsoft.com/office/powerpoint/2010/main" val="3429120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D9ED97-78E6-4D03-8AE3-D1B5EA6C0DE8}"/>
              </a:ext>
            </a:extLst>
          </p:cNvPr>
          <p:cNvSpPr>
            <a:spLocks noGrp="1"/>
          </p:cNvSpPr>
          <p:nvPr>
            <p:ph type="title"/>
          </p:nvPr>
        </p:nvSpPr>
        <p:spPr/>
        <p:txBody>
          <a:bodyPr/>
          <a:lstStyle/>
          <a:p>
            <a:r>
              <a:rPr lang="en-US" altLang="zh-CN" dirty="0"/>
              <a:t>4.1</a:t>
            </a:r>
            <a:r>
              <a:rPr lang="zh-CN" altLang="en-US" dirty="0"/>
              <a:t>卷積層</a:t>
            </a:r>
          </a:p>
        </p:txBody>
      </p:sp>
      <p:sp>
        <p:nvSpPr>
          <p:cNvPr id="3" name="内容占位符 2">
            <a:extLst>
              <a:ext uri="{FF2B5EF4-FFF2-40B4-BE49-F238E27FC236}">
                <a16:creationId xmlns:a16="http://schemas.microsoft.com/office/drawing/2014/main" id="{56277226-8D89-4800-9FCE-19AE54C9C1B0}"/>
              </a:ext>
            </a:extLst>
          </p:cNvPr>
          <p:cNvSpPr>
            <a:spLocks noGrp="1"/>
          </p:cNvSpPr>
          <p:nvPr>
            <p:ph idx="1"/>
          </p:nvPr>
        </p:nvSpPr>
        <p:spPr/>
        <p:txBody>
          <a:bodyPr/>
          <a:lstStyle/>
          <a:p>
            <a:r>
              <a:rPr lang="zh-CN" altLang="en-US" dirty="0"/>
              <a:t>卷積層是</a:t>
            </a:r>
            <a:r>
              <a:rPr lang="en-US" altLang="zh-CN" dirty="0"/>
              <a:t>CNN</a:t>
            </a:r>
            <a:r>
              <a:rPr lang="zh-CN" altLang="en-US" dirty="0"/>
              <a:t>的核心結構。</a:t>
            </a:r>
            <a:r>
              <a:rPr lang="en-US" altLang="zh-CN" dirty="0"/>
              <a:t>CNN</a:t>
            </a:r>
            <a:r>
              <a:rPr lang="zh-CN" altLang="en-US" dirty="0"/>
              <a:t>採用局部鏈接和權值共享的方式，提取圖像不同位置中局部特徵，對於某個神經元來說，其提取的局部特徵是不同特徵圖中的相同位置。</a:t>
            </a:r>
            <a:endParaRPr lang="en-US" altLang="zh-CN" dirty="0"/>
          </a:p>
          <a:p>
            <a:r>
              <a:rPr lang="zh-CN" altLang="en-US" dirty="0"/>
              <a:t>不同的卷積核通過“滑動窗口”的方式提取輸入圖像不同位置的特徵。通過網絡的訓練，卷積核可提取出某些有意義的特徵。</a:t>
            </a:r>
          </a:p>
        </p:txBody>
      </p:sp>
    </p:spTree>
    <p:extLst>
      <p:ext uri="{BB962C8B-B14F-4D97-AF65-F5344CB8AC3E}">
        <p14:creationId xmlns:p14="http://schemas.microsoft.com/office/powerpoint/2010/main" val="3190015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115CEA-C5E9-4A15-9CD6-4BDC6AD7C54E}"/>
              </a:ext>
            </a:extLst>
          </p:cNvPr>
          <p:cNvSpPr>
            <a:spLocks noGrp="1"/>
          </p:cNvSpPr>
          <p:nvPr>
            <p:ph type="title"/>
          </p:nvPr>
        </p:nvSpPr>
        <p:spPr/>
        <p:txBody>
          <a:bodyPr/>
          <a:lstStyle/>
          <a:p>
            <a:r>
              <a:rPr lang="en-US" altLang="zh-CN" dirty="0"/>
              <a:t>4.2</a:t>
            </a:r>
            <a:r>
              <a:rPr lang="zh-CN" altLang="en-US" dirty="0"/>
              <a:t>、降採樣層</a:t>
            </a:r>
          </a:p>
        </p:txBody>
      </p:sp>
      <p:sp>
        <p:nvSpPr>
          <p:cNvPr id="3" name="内容占位符 2">
            <a:extLst>
              <a:ext uri="{FF2B5EF4-FFF2-40B4-BE49-F238E27FC236}">
                <a16:creationId xmlns:a16="http://schemas.microsoft.com/office/drawing/2014/main" id="{1E886F58-B780-4F91-9ED2-B8212BD23459}"/>
              </a:ext>
            </a:extLst>
          </p:cNvPr>
          <p:cNvSpPr>
            <a:spLocks noGrp="1"/>
          </p:cNvSpPr>
          <p:nvPr>
            <p:ph idx="1"/>
          </p:nvPr>
        </p:nvSpPr>
        <p:spPr/>
        <p:txBody>
          <a:bodyPr/>
          <a:lstStyle/>
          <a:p>
            <a:r>
              <a:rPr lang="zh-CN" altLang="en-US" dirty="0"/>
              <a:t>降採樣層一般在卷積層之後，對卷積層生成的特徵圖進行降維，在減小計算複雜度的同時可以保持特徵不變。降採樣分為平均採樣、最大值採樣和隨機採樣。</a:t>
            </a:r>
            <a:r>
              <a:rPr lang="en-US" altLang="zh-CN" dirty="0"/>
              <a:t>CNN</a:t>
            </a:r>
            <a:r>
              <a:rPr lang="zh-CN" altLang="en-US" dirty="0"/>
              <a:t>中最常用的是最大值採樣，其中心思想是先將圖像分割成相互沒有交集的矩形區域，然後用每個區域的最大特徵表示降採樣之後的卷積特徵。</a:t>
            </a:r>
          </a:p>
        </p:txBody>
      </p:sp>
    </p:spTree>
    <p:extLst>
      <p:ext uri="{BB962C8B-B14F-4D97-AF65-F5344CB8AC3E}">
        <p14:creationId xmlns:p14="http://schemas.microsoft.com/office/powerpoint/2010/main" val="355391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1156E3-E333-4F01-9F0F-E837F493E13B}"/>
              </a:ext>
            </a:extLst>
          </p:cNvPr>
          <p:cNvSpPr>
            <a:spLocks noGrp="1"/>
          </p:cNvSpPr>
          <p:nvPr>
            <p:ph type="title"/>
          </p:nvPr>
        </p:nvSpPr>
        <p:spPr/>
        <p:txBody>
          <a:bodyPr/>
          <a:lstStyle/>
          <a:p>
            <a:r>
              <a:rPr lang="en-US" altLang="zh-CN" dirty="0"/>
              <a:t>4.3</a:t>
            </a:r>
            <a:r>
              <a:rPr lang="zh-CN" altLang="en-US" dirty="0"/>
              <a:t>、全連接層</a:t>
            </a:r>
          </a:p>
        </p:txBody>
      </p:sp>
      <p:sp>
        <p:nvSpPr>
          <p:cNvPr id="3" name="内容占位符 2">
            <a:extLst>
              <a:ext uri="{FF2B5EF4-FFF2-40B4-BE49-F238E27FC236}">
                <a16:creationId xmlns:a16="http://schemas.microsoft.com/office/drawing/2014/main" id="{307B4833-DA8A-4603-A6B5-CDF7FBB9E86F}"/>
              </a:ext>
            </a:extLst>
          </p:cNvPr>
          <p:cNvSpPr>
            <a:spLocks noGrp="1"/>
          </p:cNvSpPr>
          <p:nvPr>
            <p:ph idx="1"/>
          </p:nvPr>
        </p:nvSpPr>
        <p:spPr/>
        <p:txBody>
          <a:bodyPr/>
          <a:lstStyle/>
          <a:p>
            <a:r>
              <a:rPr lang="zh-CN" altLang="en-US" dirty="0"/>
              <a:t>全連接層上的每一個神經元均與上一層特徵圖中的所有神經元互相連接。與卷積層局部鏈接方式相比，全連接層的全連接方式會產生更多的網絡參數。通過之前的卷積層和降採樣層已經降低了特徵維數，大大減小全連接層的計算量。</a:t>
            </a:r>
          </a:p>
        </p:txBody>
      </p:sp>
    </p:spTree>
    <p:extLst>
      <p:ext uri="{BB962C8B-B14F-4D97-AF65-F5344CB8AC3E}">
        <p14:creationId xmlns:p14="http://schemas.microsoft.com/office/powerpoint/2010/main" val="490486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5F9786-197C-456C-B12C-BDB5DA2FFC4F}"/>
              </a:ext>
            </a:extLst>
          </p:cNvPr>
          <p:cNvSpPr>
            <a:spLocks noGrp="1"/>
          </p:cNvSpPr>
          <p:nvPr>
            <p:ph type="title"/>
          </p:nvPr>
        </p:nvSpPr>
        <p:spPr/>
        <p:txBody>
          <a:bodyPr/>
          <a:lstStyle/>
          <a:p>
            <a:r>
              <a:rPr lang="en-US" altLang="zh-CN" dirty="0"/>
              <a:t>5</a:t>
            </a:r>
            <a:r>
              <a:rPr lang="zh-CN" altLang="en-US" dirty="0"/>
              <a:t>、疲勞檢測</a:t>
            </a:r>
          </a:p>
        </p:txBody>
      </p:sp>
      <p:sp>
        <p:nvSpPr>
          <p:cNvPr id="3" name="内容占位符 2">
            <a:extLst>
              <a:ext uri="{FF2B5EF4-FFF2-40B4-BE49-F238E27FC236}">
                <a16:creationId xmlns:a16="http://schemas.microsoft.com/office/drawing/2014/main" id="{C158CD1E-5B3C-4996-9420-67F603DFE16B}"/>
              </a:ext>
            </a:extLst>
          </p:cNvPr>
          <p:cNvSpPr>
            <a:spLocks noGrp="1"/>
          </p:cNvSpPr>
          <p:nvPr>
            <p:ph idx="1"/>
          </p:nvPr>
        </p:nvSpPr>
        <p:spPr/>
        <p:txBody>
          <a:bodyPr/>
          <a:lstStyle/>
          <a:p>
            <a:r>
              <a:rPr lang="zh-CN" altLang="en-US" dirty="0"/>
              <a:t>當駕駛員疲勞時，會出現眨眼頻率降低，眨眼次數減少、大哈切等現象。盡依靠眼睛的狀態判斷疲勞存在一定的局限性，因此本文在基於</a:t>
            </a:r>
            <a:r>
              <a:rPr lang="en-US" altLang="zh-CN" dirty="0"/>
              <a:t>CNN</a:t>
            </a:r>
            <a:r>
              <a:rPr lang="zh-CN" altLang="en-US" dirty="0"/>
              <a:t>的狀態識別結果的基礎上，通過獲取駕駛員的眼睛、嘴部狀態計算</a:t>
            </a:r>
            <a:r>
              <a:rPr lang="en-US" altLang="zh-CN" dirty="0"/>
              <a:t>PERCLOS</a:t>
            </a:r>
            <a:r>
              <a:rPr lang="zh-CN" altLang="en-US" dirty="0"/>
              <a:t>、</a:t>
            </a:r>
            <a:r>
              <a:rPr lang="en-US" altLang="zh-CN" dirty="0" err="1"/>
              <a:t>BlinkFreq</a:t>
            </a:r>
            <a:r>
              <a:rPr lang="zh-CN" altLang="en-US" dirty="0"/>
              <a:t>、打哈切等參數作為駕駛員疲勞判斷的標準，基於</a:t>
            </a:r>
            <a:r>
              <a:rPr lang="en-US" altLang="zh-CN" dirty="0"/>
              <a:t>CNN</a:t>
            </a:r>
            <a:r>
              <a:rPr lang="zh-CN" altLang="en-US" dirty="0"/>
              <a:t>的眼睛狀態的識別結果如圖所示，</a:t>
            </a:r>
            <a:r>
              <a:rPr lang="en-US" altLang="zh-CN" dirty="0"/>
              <a:t>0.0</a:t>
            </a:r>
            <a:r>
              <a:rPr lang="zh-CN" altLang="en-US" dirty="0"/>
              <a:t>代表閉眼，</a:t>
            </a:r>
            <a:r>
              <a:rPr lang="en-US" altLang="zh-CN" dirty="0"/>
              <a:t>1.0</a:t>
            </a:r>
            <a:r>
              <a:rPr lang="zh-CN" altLang="en-US" dirty="0"/>
              <a:t>代表睜眼。</a:t>
            </a:r>
            <a:endParaRPr lang="en-US" altLang="zh-CN" dirty="0"/>
          </a:p>
          <a:p>
            <a:endParaRPr lang="zh-CN" altLang="en-US" dirty="0"/>
          </a:p>
        </p:txBody>
      </p:sp>
      <p:pic>
        <p:nvPicPr>
          <p:cNvPr id="4" name="图片 3">
            <a:extLst>
              <a:ext uri="{FF2B5EF4-FFF2-40B4-BE49-F238E27FC236}">
                <a16:creationId xmlns:a16="http://schemas.microsoft.com/office/drawing/2014/main" id="{7EED9E6E-1FCA-4FC9-BCE9-3FCDD34B0665}"/>
              </a:ext>
            </a:extLst>
          </p:cNvPr>
          <p:cNvPicPr>
            <a:picLocks noChangeAspect="1"/>
          </p:cNvPicPr>
          <p:nvPr/>
        </p:nvPicPr>
        <p:blipFill>
          <a:blip r:embed="rId2"/>
          <a:stretch>
            <a:fillRect/>
          </a:stretch>
        </p:blipFill>
        <p:spPr>
          <a:xfrm>
            <a:off x="4094246" y="4241249"/>
            <a:ext cx="4003508" cy="2616751"/>
          </a:xfrm>
          <a:prstGeom prst="rect">
            <a:avLst/>
          </a:prstGeom>
        </p:spPr>
      </p:pic>
    </p:spTree>
    <p:extLst>
      <p:ext uri="{BB962C8B-B14F-4D97-AF65-F5344CB8AC3E}">
        <p14:creationId xmlns:p14="http://schemas.microsoft.com/office/powerpoint/2010/main" val="3641847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8E72BF-B6D2-4BAC-8D1C-CDD9314A09B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59215C6-BECB-434C-A948-DC6B069652B0}"/>
              </a:ext>
            </a:extLst>
          </p:cNvPr>
          <p:cNvSpPr>
            <a:spLocks noGrp="1"/>
          </p:cNvSpPr>
          <p:nvPr>
            <p:ph idx="1"/>
          </p:nvPr>
        </p:nvSpPr>
        <p:spPr/>
        <p:txBody>
          <a:bodyPr/>
          <a:lstStyle/>
          <a:p>
            <a:pPr marL="514350" indent="-514350">
              <a:buFont typeface="+mj-lt"/>
              <a:buAutoNum type="arabicPeriod"/>
            </a:pPr>
            <a:r>
              <a:rPr lang="en-US" altLang="zh-CN" dirty="0"/>
              <a:t>PERCLOS</a:t>
            </a:r>
            <a:r>
              <a:rPr lang="zh-CN" altLang="en-US" dirty="0"/>
              <a:t>參數</a:t>
            </a:r>
            <a:endParaRPr lang="en-US" altLang="zh-CN" dirty="0"/>
          </a:p>
          <a:p>
            <a:pPr marL="457200" lvl="1" indent="0">
              <a:buNone/>
            </a:pPr>
            <a:r>
              <a:rPr lang="zh-CN" altLang="en-US" dirty="0"/>
              <a:t>計算單位時間內眼睛閉合狀態的總幀數</a:t>
            </a:r>
            <a:r>
              <a:rPr lang="en-US" altLang="zh-CN" dirty="0"/>
              <a:t>n</a:t>
            </a:r>
            <a:r>
              <a:rPr lang="zh-CN" altLang="en-US" dirty="0"/>
              <a:t>與單位時間內的總幀數</a:t>
            </a:r>
            <a:r>
              <a:rPr lang="en-US" altLang="zh-CN" dirty="0"/>
              <a:t>N</a:t>
            </a:r>
            <a:r>
              <a:rPr lang="zh-CN" altLang="en-US" dirty="0"/>
              <a:t>的比值，即</a:t>
            </a:r>
            <a:r>
              <a:rPr lang="en-US" altLang="zh-CN" dirty="0"/>
              <a:t>PERCLOS</a:t>
            </a:r>
            <a:r>
              <a:rPr lang="zh-CN" altLang="en-US" dirty="0"/>
              <a:t>值。</a:t>
            </a:r>
          </a:p>
        </p:txBody>
      </p:sp>
      <p:pic>
        <p:nvPicPr>
          <p:cNvPr id="4" name="图片 3">
            <a:extLst>
              <a:ext uri="{FF2B5EF4-FFF2-40B4-BE49-F238E27FC236}">
                <a16:creationId xmlns:a16="http://schemas.microsoft.com/office/drawing/2014/main" id="{642EDCF2-18A3-4089-AACC-FC6E46AD8241}"/>
              </a:ext>
            </a:extLst>
          </p:cNvPr>
          <p:cNvPicPr>
            <a:picLocks noChangeAspect="1"/>
          </p:cNvPicPr>
          <p:nvPr/>
        </p:nvPicPr>
        <p:blipFill>
          <a:blip r:embed="rId2"/>
          <a:stretch>
            <a:fillRect/>
          </a:stretch>
        </p:blipFill>
        <p:spPr>
          <a:xfrm>
            <a:off x="4876925" y="3429000"/>
            <a:ext cx="2438150" cy="796623"/>
          </a:xfrm>
          <a:prstGeom prst="rect">
            <a:avLst/>
          </a:prstGeom>
        </p:spPr>
      </p:pic>
    </p:spTree>
    <p:extLst>
      <p:ext uri="{BB962C8B-B14F-4D97-AF65-F5344CB8AC3E}">
        <p14:creationId xmlns:p14="http://schemas.microsoft.com/office/powerpoint/2010/main" val="3154605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D836B7-25A3-46EB-8CD6-F16BA4C2ECFD}"/>
              </a:ext>
            </a:extLst>
          </p:cNvPr>
          <p:cNvSpPr>
            <a:spLocks noGrp="1"/>
          </p:cNvSpPr>
          <p:nvPr>
            <p:ph type="title"/>
          </p:nvPr>
        </p:nvSpPr>
        <p:spPr/>
        <p:txBody>
          <a:bodyPr/>
          <a:lstStyle/>
          <a:p>
            <a:endParaRPr lang="zh-CN" altLang="en-US"/>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2444A9EC-2371-43FA-A608-45F2D86BFCE6}"/>
                  </a:ext>
                </a:extLst>
              </p:cNvPr>
              <p:cNvSpPr>
                <a:spLocks noGrp="1"/>
              </p:cNvSpPr>
              <p:nvPr>
                <p:ph idx="1"/>
              </p:nvPr>
            </p:nvSpPr>
            <p:spPr/>
            <p:txBody>
              <a:bodyPr>
                <a:normAutofit/>
              </a:bodyPr>
              <a:lstStyle/>
              <a:p>
                <a:pPr marL="514350" indent="-514350">
                  <a:buFont typeface="+mj-lt"/>
                  <a:buAutoNum type="arabicPeriod" startAt="2"/>
                </a:pPr>
                <a:r>
                  <a:rPr lang="en-US" altLang="zh-CN" dirty="0" err="1"/>
                  <a:t>BlinkFreq</a:t>
                </a:r>
                <a:r>
                  <a:rPr lang="zh-CN" altLang="en-US" dirty="0"/>
                  <a:t>參數</a:t>
                </a:r>
                <a:endParaRPr lang="en-US" altLang="zh-CN" dirty="0"/>
              </a:p>
              <a:p>
                <a:pPr marL="457200" lvl="1" indent="0">
                  <a:buNone/>
                </a:pPr>
                <a:r>
                  <a:rPr lang="zh-CN" altLang="en-US" dirty="0"/>
                  <a:t>在正常情況下眨眼的頻率是每分鐘</a:t>
                </a:r>
                <a:r>
                  <a:rPr lang="en-US" altLang="zh-CN" dirty="0"/>
                  <a:t>15</a:t>
                </a:r>
                <a:r>
                  <a:rPr lang="zh-CN" altLang="en-US" dirty="0"/>
                  <a:t>～</a:t>
                </a:r>
                <a:r>
                  <a:rPr lang="en-US" altLang="zh-CN" dirty="0"/>
                  <a:t>30</a:t>
                </a:r>
                <a:r>
                  <a:rPr lang="zh-CN" altLang="en-US" dirty="0"/>
                  <a:t>次，每次眨眼時間為</a:t>
                </a:r>
                <a:r>
                  <a:rPr lang="en-US" altLang="zh-CN" dirty="0"/>
                  <a:t>0.25s~0.3s.</a:t>
                </a:r>
                <a:r>
                  <a:rPr lang="zh-CN" altLang="en-US" dirty="0"/>
                  <a:t>若駕駛員在一段時間內眨眼頻率過低，那麼駕駛員的狀態有可能出於疲勞。</a:t>
                </a:r>
                <a:endParaRPr lang="en-US" altLang="zh-CN" dirty="0"/>
              </a:p>
              <a:p>
                <a:pPr marL="457200" lvl="1" indent="0">
                  <a:buNone/>
                </a:pPr>
                <a:r>
                  <a:rPr lang="zh-CN" altLang="en-US" dirty="0"/>
                  <a:t>當眼睛狀態值有</a:t>
                </a:r>
                <a:r>
                  <a:rPr lang="en-US" altLang="zh-CN" dirty="0"/>
                  <a:t>1</a:t>
                </a:r>
                <a:r>
                  <a:rPr lang="zh-CN" altLang="en-US" dirty="0"/>
                  <a:t>變到</a:t>
                </a:r>
                <a:r>
                  <a:rPr lang="en-US" altLang="zh-CN" dirty="0"/>
                  <a:t>0</a:t>
                </a:r>
                <a:r>
                  <a:rPr lang="zh-CN" altLang="en-US" dirty="0"/>
                  <a:t>時，即認為眼睛眨動次數增加一次，以此類推，統計當前檢測時間內所有的眨眼次數，即可得到眨眼頻率。</a:t>
                </a: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r>
                  <a:rPr lang="zh-CN" altLang="en-US" dirty="0"/>
                  <a:t>其中，</a:t>
                </a:r>
                <a:r>
                  <a:rPr lang="en-US" altLang="zh-CN" dirty="0"/>
                  <a:t>n</a:t>
                </a:r>
                <a:r>
                  <a:rPr lang="zh-CN" altLang="en-US" dirty="0"/>
                  <a:t>為當前檢測時間內所有的眨眼次數，</a:t>
                </a:r>
                <a14:m>
                  <m:oMath xmlns:m="http://schemas.openxmlformats.org/officeDocument/2006/math">
                    <m:sSub>
                      <m:sSubPr>
                        <m:ctrlPr>
                          <a:rPr lang="en-US" altLang="zh-CN" i="1" smtClean="0">
                            <a:latin typeface="Cambria Math" panose="02040503050406030204" pitchFamily="18" charset="0"/>
                          </a:rPr>
                        </m:ctrlPr>
                      </m:sSubPr>
                      <m:e>
                        <m:r>
                          <m:rPr>
                            <m:sty m:val="p"/>
                          </m:rPr>
                          <a:rPr lang="en-US" altLang="zh-CN" i="1">
                            <a:latin typeface="Cambria Math" panose="02040503050406030204" pitchFamily="18" charset="0"/>
                          </a:rPr>
                          <m:t>t</m:t>
                        </m:r>
                      </m:e>
                      <m:sub>
                        <m:r>
                          <m:rPr>
                            <m:sty m:val="p"/>
                          </m:rPr>
                          <a:rPr lang="en-US" altLang="zh-CN" i="1">
                            <a:latin typeface="Cambria Math" panose="02040503050406030204" pitchFamily="18" charset="0"/>
                          </a:rPr>
                          <m:t>frame</m:t>
                        </m:r>
                      </m:sub>
                    </m:sSub>
                  </m:oMath>
                </a14:m>
                <a:r>
                  <a:rPr lang="zh-CN" altLang="en-US" dirty="0"/>
                  <a:t>為處理每幀的時間，</a:t>
                </a:r>
                <a:r>
                  <a:rPr lang="en-US" altLang="zh-CN" dirty="0"/>
                  <a:t>N</a:t>
                </a:r>
                <a:r>
                  <a:rPr lang="zh-CN" altLang="en-US" dirty="0"/>
                  <a:t>為當前統計時間內的總幀數。</a:t>
                </a:r>
              </a:p>
            </p:txBody>
          </p:sp>
        </mc:Choice>
        <mc:Fallback xmlns="">
          <p:sp>
            <p:nvSpPr>
              <p:cNvPr id="3" name="内容占位符 2">
                <a:extLst>
                  <a:ext uri="{FF2B5EF4-FFF2-40B4-BE49-F238E27FC236}">
                    <a16:creationId xmlns:a16="http://schemas.microsoft.com/office/drawing/2014/main" id="{2444A9EC-2371-43FA-A608-45F2D86BFCE6}"/>
                  </a:ext>
                </a:extLst>
              </p:cNvPr>
              <p:cNvSpPr>
                <a:spLocks noGrp="1" noRot="1" noChangeAspect="1" noMove="1" noResize="1" noEditPoints="1" noAdjustHandles="1" noChangeArrowheads="1" noChangeShapeType="1" noTextEdit="1"/>
              </p:cNvSpPr>
              <p:nvPr>
                <p:ph idx="1"/>
              </p:nvPr>
            </p:nvSpPr>
            <p:spPr>
              <a:blipFill>
                <a:blip r:embed="rId2"/>
                <a:stretch>
                  <a:fillRect l="-928" t="-2521" r="-2609" b="-140"/>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F183643A-BA11-4A2B-A8D3-052DC59603DD}"/>
              </a:ext>
            </a:extLst>
          </p:cNvPr>
          <p:cNvPicPr>
            <a:picLocks noChangeAspect="1"/>
          </p:cNvPicPr>
          <p:nvPr/>
        </p:nvPicPr>
        <p:blipFill>
          <a:blip r:embed="rId3"/>
          <a:stretch>
            <a:fillRect/>
          </a:stretch>
        </p:blipFill>
        <p:spPr>
          <a:xfrm>
            <a:off x="3846202" y="4001294"/>
            <a:ext cx="4499596" cy="1166562"/>
          </a:xfrm>
          <a:prstGeom prst="rect">
            <a:avLst/>
          </a:prstGeom>
        </p:spPr>
      </p:pic>
    </p:spTree>
    <p:extLst>
      <p:ext uri="{BB962C8B-B14F-4D97-AF65-F5344CB8AC3E}">
        <p14:creationId xmlns:p14="http://schemas.microsoft.com/office/powerpoint/2010/main" val="1932255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1531EC-BEB0-46C9-A7BC-B40315D57A6A}"/>
              </a:ext>
            </a:extLst>
          </p:cNvPr>
          <p:cNvSpPr>
            <a:spLocks noGrp="1"/>
          </p:cNvSpPr>
          <p:nvPr>
            <p:ph type="title"/>
          </p:nvPr>
        </p:nvSpPr>
        <p:spPr/>
        <p:txBody>
          <a:bodyPr/>
          <a:lstStyle/>
          <a:p>
            <a:endParaRPr lang="zh-CN" altLang="en-US"/>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1EC4A1F8-B0F0-4853-AFFA-9005737EA72C}"/>
                  </a:ext>
                </a:extLst>
              </p:cNvPr>
              <p:cNvSpPr>
                <a:spLocks noGrp="1"/>
              </p:cNvSpPr>
              <p:nvPr>
                <p:ph idx="1"/>
              </p:nvPr>
            </p:nvSpPr>
            <p:spPr/>
            <p:txBody>
              <a:bodyPr/>
              <a:lstStyle/>
              <a:p>
                <a:pPr marL="514350" indent="-514350">
                  <a:buFont typeface="+mj-lt"/>
                  <a:buAutoNum type="arabicPeriod" startAt="3"/>
                </a:pPr>
                <a:r>
                  <a:rPr lang="zh-CN" altLang="en-US" dirty="0"/>
                  <a:t>打哈切參數</a:t>
                </a:r>
                <a:endParaRPr lang="en-US" altLang="zh-CN" dirty="0"/>
              </a:p>
              <a:p>
                <a:pPr marL="457200" lvl="1" indent="0">
                  <a:buNone/>
                </a:pPr>
                <a:r>
                  <a:rPr lang="zh-CN" altLang="en-US" dirty="0"/>
                  <a:t>人們疲勞時往往伴隨頻繁地打哈切。打哈切是一個較長的過程且嘴巴張開幅度較大。當嘴巴張開持續一段時間後，可判定為打哈切狀態。</a:t>
                </a: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r>
                  <a:rPr lang="zh-CN" altLang="en-US" dirty="0"/>
                  <a:t>其中，</a:t>
                </a:r>
                <a:r>
                  <a:rPr lang="en-US" altLang="zh-CN" dirty="0"/>
                  <a:t>n</a:t>
                </a:r>
                <a:r>
                  <a:rPr lang="zh-CN" altLang="en-US" dirty="0"/>
                  <a:t>為統計時間內嘴巴張開狀態的總幀數，</a:t>
                </a:r>
                <a:r>
                  <a:rPr lang="en-US" altLang="zh-CN" dirty="0"/>
                  <a:t>N</a:t>
                </a:r>
                <a:r>
                  <a:rPr lang="zh-CN" altLang="en-US" dirty="0"/>
                  <a:t>為統計時間內的總幀數。當駕駛員打哈切時，</a:t>
                </a:r>
                <a14:m>
                  <m:oMath xmlns:m="http://schemas.openxmlformats.org/officeDocument/2006/math">
                    <m:sSub>
                      <m:sSubPr>
                        <m:ctrlPr>
                          <a:rPr lang="en-US" altLang="zh-CN" i="1" smtClean="0">
                            <a:latin typeface="Cambria Math" panose="02040503050406030204" pitchFamily="18" charset="0"/>
                          </a:rPr>
                        </m:ctrlPr>
                      </m:sSubPr>
                      <m:e>
                        <m:r>
                          <m:rPr>
                            <m:sty m:val="p"/>
                          </m:rPr>
                          <a:rPr lang="en-US" altLang="zh-CN" i="1">
                            <a:latin typeface="Cambria Math" panose="02040503050406030204" pitchFamily="18" charset="0"/>
                          </a:rPr>
                          <m:t>f</m:t>
                        </m:r>
                      </m:e>
                      <m:sub>
                        <m:r>
                          <a:rPr lang="en-US" altLang="zh-CN" b="0" i="1" smtClean="0">
                            <a:latin typeface="Cambria Math" panose="02040503050406030204" pitchFamily="18" charset="0"/>
                          </a:rPr>
                          <m:t>𝑀𝑜𝑝𝑒𝑛</m:t>
                        </m:r>
                      </m:sub>
                    </m:sSub>
                    <m:r>
                      <a:rPr lang="zh-CN" altLang="en-US" i="1">
                        <a:latin typeface="Cambria Math" panose="02040503050406030204" pitchFamily="18" charset="0"/>
                      </a:rPr>
                      <m:t>達到</m:t>
                    </m:r>
                  </m:oMath>
                </a14:m>
                <a:r>
                  <a:rPr lang="zh-CN" altLang="en-US" dirty="0"/>
                  <a:t>最大值。</a:t>
                </a:r>
              </a:p>
            </p:txBody>
          </p:sp>
        </mc:Choice>
        <mc:Fallback xmlns="">
          <p:sp>
            <p:nvSpPr>
              <p:cNvPr id="3" name="内容占位符 2">
                <a:extLst>
                  <a:ext uri="{FF2B5EF4-FFF2-40B4-BE49-F238E27FC236}">
                    <a16:creationId xmlns:a16="http://schemas.microsoft.com/office/drawing/2014/main" id="{1EC4A1F8-B0F0-4853-AFFA-9005737EA72C}"/>
                  </a:ext>
                </a:extLst>
              </p:cNvPr>
              <p:cNvSpPr>
                <a:spLocks noGrp="1" noRot="1" noChangeAspect="1" noMove="1" noResize="1" noEditPoints="1" noAdjustHandles="1" noChangeArrowheads="1" noChangeShapeType="1" noTextEdit="1"/>
              </p:cNvSpPr>
              <p:nvPr>
                <p:ph idx="1"/>
              </p:nvPr>
            </p:nvSpPr>
            <p:spPr>
              <a:blipFill>
                <a:blip r:embed="rId2"/>
                <a:stretch>
                  <a:fillRect l="-928" t="-2521" r="-522"/>
                </a:stretch>
              </a:blipFill>
            </p:spPr>
            <p:txBody>
              <a:bodyPr/>
              <a:lstStyle/>
              <a:p>
                <a:r>
                  <a:rPr lang="zh-CN" altLang="en-US">
                    <a:noFill/>
                  </a:rPr>
                  <a:t> </a:t>
                </a:r>
              </a:p>
            </p:txBody>
          </p:sp>
        </mc:Fallback>
      </mc:AlternateContent>
      <p:pic>
        <p:nvPicPr>
          <p:cNvPr id="5" name="图片 4">
            <a:extLst>
              <a:ext uri="{FF2B5EF4-FFF2-40B4-BE49-F238E27FC236}">
                <a16:creationId xmlns:a16="http://schemas.microsoft.com/office/drawing/2014/main" id="{E8DBD426-F2B8-4BFF-B36D-2730DBCEFE44}"/>
              </a:ext>
            </a:extLst>
          </p:cNvPr>
          <p:cNvPicPr>
            <a:picLocks noChangeAspect="1"/>
          </p:cNvPicPr>
          <p:nvPr/>
        </p:nvPicPr>
        <p:blipFill>
          <a:blip r:embed="rId3"/>
          <a:stretch>
            <a:fillRect/>
          </a:stretch>
        </p:blipFill>
        <p:spPr>
          <a:xfrm>
            <a:off x="4887077" y="3106620"/>
            <a:ext cx="2417846" cy="644759"/>
          </a:xfrm>
          <a:prstGeom prst="rect">
            <a:avLst/>
          </a:prstGeom>
        </p:spPr>
      </p:pic>
    </p:spTree>
    <p:extLst>
      <p:ext uri="{BB962C8B-B14F-4D97-AF65-F5344CB8AC3E}">
        <p14:creationId xmlns:p14="http://schemas.microsoft.com/office/powerpoint/2010/main" val="617744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C026B9-5B60-487D-94E8-B9E978F24A94}"/>
              </a:ext>
            </a:extLst>
          </p:cNvPr>
          <p:cNvSpPr>
            <a:spLocks noGrp="1"/>
          </p:cNvSpPr>
          <p:nvPr>
            <p:ph type="title"/>
          </p:nvPr>
        </p:nvSpPr>
        <p:spPr/>
        <p:txBody>
          <a:bodyPr/>
          <a:lstStyle/>
          <a:p>
            <a:r>
              <a:rPr lang="en-US" altLang="zh-CN" dirty="0"/>
              <a:t>6</a:t>
            </a:r>
            <a:r>
              <a:rPr lang="zh-CN" altLang="en-US" dirty="0"/>
              <a:t>、實驗結果與分析</a:t>
            </a:r>
          </a:p>
        </p:txBody>
      </p:sp>
      <p:sp>
        <p:nvSpPr>
          <p:cNvPr id="3" name="内容占位符 2">
            <a:extLst>
              <a:ext uri="{FF2B5EF4-FFF2-40B4-BE49-F238E27FC236}">
                <a16:creationId xmlns:a16="http://schemas.microsoft.com/office/drawing/2014/main" id="{F0E44B34-E168-4FA4-B3EE-6A071F2D4AEB}"/>
              </a:ext>
            </a:extLst>
          </p:cNvPr>
          <p:cNvSpPr>
            <a:spLocks noGrp="1"/>
          </p:cNvSpPr>
          <p:nvPr>
            <p:ph idx="1"/>
          </p:nvPr>
        </p:nvSpPr>
        <p:spPr/>
        <p:txBody>
          <a:bodyPr/>
          <a:lstStyle/>
          <a:p>
            <a:r>
              <a:rPr lang="en-US" altLang="zh-CN" dirty="0"/>
              <a:t>6.1</a:t>
            </a:r>
            <a:r>
              <a:rPr lang="zh-CN" altLang="en-US" dirty="0"/>
              <a:t>、紅外視頻採集系統</a:t>
            </a:r>
            <a:endParaRPr lang="en-US" altLang="zh-CN" dirty="0"/>
          </a:p>
          <a:p>
            <a:pPr marL="457200" lvl="1" indent="0">
              <a:buNone/>
            </a:pPr>
            <a:r>
              <a:rPr lang="zh-CN" altLang="en-US" dirty="0"/>
              <a:t>紅外光可以克服佩戴墨鏡對駕駛員眼睛的遮擋問題且能滿足夜間使用的需求。本文的圖像採集系統使用</a:t>
            </a:r>
            <a:r>
              <a:rPr lang="en-US" altLang="zh-CN" dirty="0"/>
              <a:t>MV-VD130SM</a:t>
            </a:r>
            <a:r>
              <a:rPr lang="zh-CN" altLang="en-US" dirty="0"/>
              <a:t>型號的維視相機，選用主動紅外光源（</a:t>
            </a:r>
            <a:r>
              <a:rPr lang="en-US" altLang="zh-CN" dirty="0"/>
              <a:t>850nm</a:t>
            </a:r>
            <a:r>
              <a:rPr lang="zh-CN" altLang="en-US" dirty="0"/>
              <a:t>）進行補光照明。同時採用</a:t>
            </a:r>
            <a:r>
              <a:rPr lang="en-US" altLang="zh-CN" dirty="0"/>
              <a:t>850nm</a:t>
            </a:r>
            <a:r>
              <a:rPr lang="zh-CN" altLang="en-US" dirty="0"/>
              <a:t>的窄帶濾光片，在減少其他波長光線干擾的同時，可以穿透墨鏡，獲取紅外光譜下的眼睛圖像。</a:t>
            </a:r>
          </a:p>
        </p:txBody>
      </p:sp>
    </p:spTree>
    <p:extLst>
      <p:ext uri="{BB962C8B-B14F-4D97-AF65-F5344CB8AC3E}">
        <p14:creationId xmlns:p14="http://schemas.microsoft.com/office/powerpoint/2010/main" val="3046855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D4BE0C-1297-4EAB-86B6-31E01D518B94}"/>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6180EA94-862E-4999-9604-6DD703307DD7}"/>
              </a:ext>
            </a:extLst>
          </p:cNvPr>
          <p:cNvSpPr>
            <a:spLocks noGrp="1"/>
          </p:cNvSpPr>
          <p:nvPr>
            <p:ph idx="1"/>
          </p:nvPr>
        </p:nvSpPr>
        <p:spPr/>
        <p:txBody>
          <a:bodyPr/>
          <a:lstStyle/>
          <a:p>
            <a:r>
              <a:rPr lang="en-US" altLang="zh-CN" dirty="0"/>
              <a:t>6.2</a:t>
            </a:r>
            <a:r>
              <a:rPr lang="zh-CN" altLang="en-US" dirty="0"/>
              <a:t>、實驗平台和數據集</a:t>
            </a:r>
            <a:endParaRPr lang="en-US" altLang="zh-CN" dirty="0"/>
          </a:p>
          <a:p>
            <a:pPr marL="457200" lvl="1" indent="0">
              <a:buNone/>
            </a:pPr>
            <a:r>
              <a:rPr lang="zh-CN" altLang="en-US" dirty="0"/>
              <a:t>實驗環境為</a:t>
            </a:r>
            <a:r>
              <a:rPr lang="en-US" altLang="zh-CN" dirty="0"/>
              <a:t>VS2012+opencv2.4.9</a:t>
            </a:r>
            <a:r>
              <a:rPr lang="zh-CN" altLang="en-US" dirty="0"/>
              <a:t>，</a:t>
            </a:r>
            <a:r>
              <a:rPr lang="en-US" altLang="zh-CN" dirty="0"/>
              <a:t>Windows 7</a:t>
            </a:r>
            <a:r>
              <a:rPr lang="zh-CN" altLang="en-US" dirty="0"/>
              <a:t>操作系統</a:t>
            </a:r>
            <a:r>
              <a:rPr lang="en-US" altLang="zh-CN" dirty="0"/>
              <a:t>Intel</a:t>
            </a:r>
            <a:r>
              <a:rPr lang="zh-CN" altLang="en-US" dirty="0"/>
              <a:t>（</a:t>
            </a:r>
            <a:r>
              <a:rPr lang="en-US" altLang="zh-CN" dirty="0"/>
              <a:t>R</a:t>
            </a:r>
            <a:r>
              <a:rPr lang="zh-CN" altLang="en-US" dirty="0"/>
              <a:t>）</a:t>
            </a:r>
            <a:r>
              <a:rPr lang="en-US" altLang="zh-CN" dirty="0"/>
              <a:t>core</a:t>
            </a:r>
            <a:r>
              <a:rPr lang="zh-CN" altLang="en-US" dirty="0"/>
              <a:t>（</a:t>
            </a:r>
            <a:r>
              <a:rPr lang="en-US" altLang="zh-CN" dirty="0"/>
              <a:t>TM</a:t>
            </a:r>
            <a:r>
              <a:rPr lang="zh-CN" altLang="en-US" dirty="0"/>
              <a:t>）</a:t>
            </a:r>
            <a:r>
              <a:rPr lang="en-US" altLang="zh-CN" dirty="0"/>
              <a:t>i7-6700HQ</a:t>
            </a:r>
            <a:r>
              <a:rPr lang="zh-CN" altLang="en-US" dirty="0"/>
              <a:t>，</a:t>
            </a:r>
            <a:r>
              <a:rPr lang="en-US" altLang="zh-CN" dirty="0"/>
              <a:t>CPUs(2.60GHz)</a:t>
            </a:r>
            <a:r>
              <a:rPr lang="zh-CN" altLang="en-US" dirty="0"/>
              <a:t>，內存</a:t>
            </a:r>
            <a:r>
              <a:rPr lang="en-US" altLang="zh-CN" dirty="0"/>
              <a:t>8GB</a:t>
            </a:r>
            <a:r>
              <a:rPr lang="zh-CN" altLang="en-US" dirty="0"/>
              <a:t>。</a:t>
            </a:r>
            <a:endParaRPr lang="en-US" altLang="zh-CN" dirty="0"/>
          </a:p>
          <a:p>
            <a:pPr marL="457200" lvl="1" indent="0">
              <a:buNone/>
            </a:pPr>
            <a:r>
              <a:rPr lang="zh-CN" altLang="en-US" dirty="0"/>
              <a:t>通過紅外採集系統採集</a:t>
            </a:r>
            <a:r>
              <a:rPr lang="en-US" altLang="zh-CN" dirty="0"/>
              <a:t>20</a:t>
            </a:r>
            <a:r>
              <a:rPr lang="zh-CN" altLang="en-US" dirty="0"/>
              <a:t>為測試者的紅外視頻序列作為數據集，其中包括</a:t>
            </a:r>
            <a:r>
              <a:rPr lang="en-US" altLang="zh-CN" dirty="0"/>
              <a:t>10</a:t>
            </a:r>
            <a:r>
              <a:rPr lang="zh-CN" altLang="en-US" dirty="0"/>
              <a:t>名男性和</a:t>
            </a:r>
            <a:r>
              <a:rPr lang="en-US" altLang="zh-CN" dirty="0"/>
              <a:t>10</a:t>
            </a:r>
            <a:r>
              <a:rPr lang="zh-CN" altLang="en-US" dirty="0"/>
              <a:t>名女性測試者。</a:t>
            </a:r>
            <a:endParaRPr lang="en-US" altLang="zh-CN" dirty="0"/>
          </a:p>
          <a:p>
            <a:pPr marL="457200" lvl="1" indent="0">
              <a:buNone/>
            </a:pPr>
            <a:r>
              <a:rPr lang="zh-CN" altLang="en-US" dirty="0"/>
              <a:t>以</a:t>
            </a:r>
            <a:r>
              <a:rPr lang="en-US" altLang="zh-CN" dirty="0"/>
              <a:t>27frame/s</a:t>
            </a:r>
            <a:r>
              <a:rPr lang="zh-CN" altLang="en-US" dirty="0"/>
              <a:t>的幀率採集每種情況下的視頻，共採集了</a:t>
            </a:r>
            <a:r>
              <a:rPr lang="en-US" altLang="zh-CN" dirty="0"/>
              <a:t>160</a:t>
            </a:r>
            <a:r>
              <a:rPr lang="zh-CN" altLang="en-US" dirty="0"/>
              <a:t>段長度為</a:t>
            </a:r>
            <a:r>
              <a:rPr lang="en-US" altLang="zh-CN" dirty="0"/>
              <a:t>30s</a:t>
            </a:r>
            <a:r>
              <a:rPr lang="zh-CN" altLang="en-US" dirty="0"/>
              <a:t>的視頻，且視頻圖像大小為</a:t>
            </a:r>
            <a:r>
              <a:rPr lang="en-US" altLang="zh-CN" dirty="0"/>
              <a:t>720×480</a:t>
            </a:r>
            <a:r>
              <a:rPr lang="zh-CN" altLang="en-US" dirty="0"/>
              <a:t>像素。</a:t>
            </a:r>
          </a:p>
        </p:txBody>
      </p:sp>
    </p:spTree>
    <p:extLst>
      <p:ext uri="{BB962C8B-B14F-4D97-AF65-F5344CB8AC3E}">
        <p14:creationId xmlns:p14="http://schemas.microsoft.com/office/powerpoint/2010/main" val="234822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FB676D-D9FB-4751-92E5-C7D928117B87}"/>
              </a:ext>
            </a:extLst>
          </p:cNvPr>
          <p:cNvSpPr>
            <a:spLocks noGrp="1"/>
          </p:cNvSpPr>
          <p:nvPr>
            <p:ph type="title"/>
          </p:nvPr>
        </p:nvSpPr>
        <p:spPr/>
        <p:txBody>
          <a:bodyPr/>
          <a:lstStyle/>
          <a:p>
            <a:r>
              <a:rPr lang="en-US" altLang="zh-CN" dirty="0"/>
              <a:t>6.3</a:t>
            </a:r>
            <a:r>
              <a:rPr lang="zh-CN" altLang="en-US" dirty="0"/>
              <a:t>、實驗結果</a:t>
            </a:r>
          </a:p>
        </p:txBody>
      </p:sp>
      <p:sp>
        <p:nvSpPr>
          <p:cNvPr id="3" name="内容占位符 2">
            <a:extLst>
              <a:ext uri="{FF2B5EF4-FFF2-40B4-BE49-F238E27FC236}">
                <a16:creationId xmlns:a16="http://schemas.microsoft.com/office/drawing/2014/main" id="{EAC64455-A8FC-42D5-8D7A-9CEF8F461D68}"/>
              </a:ext>
            </a:extLst>
          </p:cNvPr>
          <p:cNvSpPr>
            <a:spLocks noGrp="1"/>
          </p:cNvSpPr>
          <p:nvPr>
            <p:ph idx="1"/>
          </p:nvPr>
        </p:nvSpPr>
        <p:spPr/>
        <p:txBody>
          <a:bodyPr/>
          <a:lstStyle/>
          <a:p>
            <a:r>
              <a:rPr lang="en-US" altLang="zh-CN" dirty="0"/>
              <a:t>6.3.1</a:t>
            </a:r>
            <a:r>
              <a:rPr lang="zh-CN" altLang="en-US" dirty="0"/>
              <a:t>、眼部和嘴部區域檢測結果</a:t>
            </a:r>
            <a:endParaRPr lang="en-US" altLang="zh-CN" dirty="0"/>
          </a:p>
          <a:p>
            <a:pPr marL="457200" lvl="1" indent="0">
              <a:buNone/>
            </a:pPr>
            <a:r>
              <a:rPr lang="zh-CN" altLang="en-US" dirty="0"/>
              <a:t>為了檢驗本文眼部和嘴部區域提取算法的有效性，對</a:t>
            </a:r>
            <a:r>
              <a:rPr lang="en-US" altLang="zh-CN" dirty="0"/>
              <a:t>IRF</a:t>
            </a:r>
            <a:r>
              <a:rPr lang="zh-CN" altLang="en-US" dirty="0"/>
              <a:t>數據集下的視頻序列進行定位實驗，計算眼部和嘴部的定位準確率。</a:t>
            </a:r>
          </a:p>
        </p:txBody>
      </p:sp>
      <p:pic>
        <p:nvPicPr>
          <p:cNvPr id="4" name="图片 3">
            <a:extLst>
              <a:ext uri="{FF2B5EF4-FFF2-40B4-BE49-F238E27FC236}">
                <a16:creationId xmlns:a16="http://schemas.microsoft.com/office/drawing/2014/main" id="{B59620D1-A892-40A0-85F7-0EF448CDED8C}"/>
              </a:ext>
            </a:extLst>
          </p:cNvPr>
          <p:cNvPicPr>
            <a:picLocks noChangeAspect="1"/>
          </p:cNvPicPr>
          <p:nvPr/>
        </p:nvPicPr>
        <p:blipFill>
          <a:blip r:embed="rId2"/>
          <a:stretch>
            <a:fillRect/>
          </a:stretch>
        </p:blipFill>
        <p:spPr>
          <a:xfrm>
            <a:off x="3910137" y="3104704"/>
            <a:ext cx="4371725" cy="3610422"/>
          </a:xfrm>
          <a:prstGeom prst="rect">
            <a:avLst/>
          </a:prstGeom>
        </p:spPr>
      </p:pic>
    </p:spTree>
    <p:extLst>
      <p:ext uri="{BB962C8B-B14F-4D97-AF65-F5344CB8AC3E}">
        <p14:creationId xmlns:p14="http://schemas.microsoft.com/office/powerpoint/2010/main" val="1066704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E4D951-0742-4421-9438-DCFEDC278411}"/>
              </a:ext>
            </a:extLst>
          </p:cNvPr>
          <p:cNvSpPr>
            <a:spLocks noGrp="1"/>
          </p:cNvSpPr>
          <p:nvPr>
            <p:ph type="title"/>
          </p:nvPr>
        </p:nvSpPr>
        <p:spPr/>
        <p:txBody>
          <a:bodyPr/>
          <a:lstStyle/>
          <a:p>
            <a:r>
              <a:rPr lang="en-US" altLang="zh-CN" dirty="0"/>
              <a:t>1</a:t>
            </a:r>
            <a:r>
              <a:rPr lang="zh-CN" altLang="en-US" dirty="0"/>
              <a:t>、概述</a:t>
            </a:r>
          </a:p>
        </p:txBody>
      </p:sp>
      <p:sp>
        <p:nvSpPr>
          <p:cNvPr id="3" name="内容占位符 2">
            <a:extLst>
              <a:ext uri="{FF2B5EF4-FFF2-40B4-BE49-F238E27FC236}">
                <a16:creationId xmlns:a16="http://schemas.microsoft.com/office/drawing/2014/main" id="{05DA22CA-523C-4E95-A410-83B829A48224}"/>
              </a:ext>
            </a:extLst>
          </p:cNvPr>
          <p:cNvSpPr>
            <a:spLocks noGrp="1"/>
          </p:cNvSpPr>
          <p:nvPr>
            <p:ph idx="1"/>
          </p:nvPr>
        </p:nvSpPr>
        <p:spPr/>
        <p:txBody>
          <a:bodyPr/>
          <a:lstStyle/>
          <a:p>
            <a:r>
              <a:rPr lang="zh-TW" altLang="en-US" dirty="0">
                <a:latin typeface="DFKai-SB" panose="03000509000000000000" pitchFamily="65" charset="-120"/>
                <a:ea typeface="DFKai-SB" panose="03000509000000000000" pitchFamily="65" charset="-120"/>
              </a:rPr>
              <a:t>作為一種非常重要的生物特徵</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人臉包含了豐富的信息</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比如性別</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身份</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表情等</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基於視覺的駕駛員面部檢測是疲勞檢測的首要步驟</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針對人臉檢測</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國內外學者提出了各種各樣的檢測方法</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首先對原始圖像進行色彩轉換等預處理</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然後對預處理後的圖像進行膚色檢測排除背景區域</a:t>
            </a:r>
            <a:r>
              <a:rPr lang="zh-CN" altLang="en-US"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最後使用</a:t>
            </a:r>
            <a:r>
              <a:rPr lang="en-US" altLang="zh-TW" dirty="0" err="1">
                <a:latin typeface="DFKai-SB" panose="03000509000000000000" pitchFamily="65" charset="-120"/>
                <a:ea typeface="DFKai-SB" panose="03000509000000000000" pitchFamily="65" charset="-120"/>
              </a:rPr>
              <a:t>Adaboost</a:t>
            </a:r>
            <a:r>
              <a:rPr lang="zh-TW" altLang="en-US" dirty="0">
                <a:latin typeface="DFKai-SB" panose="03000509000000000000" pitchFamily="65" charset="-120"/>
                <a:ea typeface="DFKai-SB" panose="03000509000000000000" pitchFamily="65" charset="-120"/>
              </a:rPr>
              <a:t>或中線定位法實現人臉檢測</a:t>
            </a:r>
            <a:r>
              <a:rPr lang="zh-CN" altLang="en-US" dirty="0">
                <a:latin typeface="DFKai-SB" panose="03000509000000000000" pitchFamily="65" charset="-120"/>
                <a:ea typeface="DFKai-SB" panose="03000509000000000000" pitchFamily="65" charset="-120"/>
              </a:rPr>
              <a:t>。</a:t>
            </a:r>
            <a:endParaRPr lang="en-US" altLang="zh-CN"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在基於視覺的駕駛員疲勞檢測系統應用中，眨眼頻率以及打哈欠狀態 疲勞檢測的重要指標。因此 ，眼睛和嘴部的狀態檢測是疲勞檢測中的關鍵問題。但是由於光照變化，佩戴眼鏡等情況，使得眼睛狀態識別的 難度大大增加。</a:t>
            </a:r>
            <a:endParaRPr lang="en-US" altLang="zh-CN" dirty="0">
              <a:latin typeface="DFKai-SB" panose="03000509000000000000" pitchFamily="65" charset="-120"/>
              <a:ea typeface="DFKai-SB" panose="03000509000000000000" pitchFamily="65" charset="-120"/>
            </a:endParaRPr>
          </a:p>
          <a:p>
            <a:endParaRPr lang="zh-CN" altLang="en-US"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327081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5D1DA6-2D50-482C-A8D8-2719267FE526}"/>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A9C6534D-BC57-42F6-AA4B-94210B7C2621}"/>
              </a:ext>
            </a:extLst>
          </p:cNvPr>
          <p:cNvSpPr>
            <a:spLocks noGrp="1"/>
          </p:cNvSpPr>
          <p:nvPr>
            <p:ph idx="1"/>
          </p:nvPr>
        </p:nvSpPr>
        <p:spPr/>
        <p:txBody>
          <a:bodyPr/>
          <a:lstStyle/>
          <a:p>
            <a:pPr marL="0" indent="0">
              <a:buNone/>
            </a:pPr>
            <a:r>
              <a:rPr lang="en-US" altLang="zh-CN" dirty="0"/>
              <a:t>6.3.2</a:t>
            </a:r>
            <a:r>
              <a:rPr lang="zh-CN" altLang="en-US" dirty="0"/>
              <a:t>、眼部和嘴部狀態識別</a:t>
            </a:r>
            <a:endParaRPr lang="en-US" altLang="zh-CN" dirty="0"/>
          </a:p>
          <a:p>
            <a:pPr marL="457200" lvl="1" indent="0">
              <a:buNone/>
            </a:pPr>
            <a:r>
              <a:rPr lang="zh-CN" altLang="en-US" dirty="0"/>
              <a:t>為了驗證本文提出的眼部和嘴部狀態識別方法的準確性，使用</a:t>
            </a:r>
            <a:r>
              <a:rPr lang="en-US" altLang="zh-CN" dirty="0"/>
              <a:t>SR-Net</a:t>
            </a:r>
            <a:r>
              <a:rPr lang="zh-CN" altLang="en-US" dirty="0"/>
              <a:t>對是否佩戴眼鏡情況下的不同數據集進行測試驗證。</a:t>
            </a:r>
            <a:endParaRPr lang="en-US" altLang="zh-CN" dirty="0"/>
          </a:p>
          <a:p>
            <a:pPr marL="457200" lvl="1" indent="0">
              <a:buNone/>
            </a:pPr>
            <a:endParaRPr lang="zh-CN" altLang="en-US" dirty="0"/>
          </a:p>
        </p:txBody>
      </p:sp>
      <p:pic>
        <p:nvPicPr>
          <p:cNvPr id="4" name="图片 3">
            <a:extLst>
              <a:ext uri="{FF2B5EF4-FFF2-40B4-BE49-F238E27FC236}">
                <a16:creationId xmlns:a16="http://schemas.microsoft.com/office/drawing/2014/main" id="{3FB19A17-631A-460B-96E4-AA6C6524D6C3}"/>
              </a:ext>
            </a:extLst>
          </p:cNvPr>
          <p:cNvPicPr>
            <a:picLocks noChangeAspect="1"/>
          </p:cNvPicPr>
          <p:nvPr/>
        </p:nvPicPr>
        <p:blipFill>
          <a:blip r:embed="rId2"/>
          <a:stretch>
            <a:fillRect/>
          </a:stretch>
        </p:blipFill>
        <p:spPr>
          <a:xfrm>
            <a:off x="3971047" y="3121992"/>
            <a:ext cx="4249905" cy="3054971"/>
          </a:xfrm>
          <a:prstGeom prst="rect">
            <a:avLst/>
          </a:prstGeom>
        </p:spPr>
      </p:pic>
    </p:spTree>
    <p:extLst>
      <p:ext uri="{BB962C8B-B14F-4D97-AF65-F5344CB8AC3E}">
        <p14:creationId xmlns:p14="http://schemas.microsoft.com/office/powerpoint/2010/main" val="4230395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368CD2-B026-427B-864D-C3129680C031}"/>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7CD7E84-EA28-441D-B65A-E28E6911CC65}"/>
              </a:ext>
            </a:extLst>
          </p:cNvPr>
          <p:cNvSpPr>
            <a:spLocks noGrp="1"/>
          </p:cNvSpPr>
          <p:nvPr>
            <p:ph idx="1"/>
          </p:nvPr>
        </p:nvSpPr>
        <p:spPr/>
        <p:txBody>
          <a:bodyPr/>
          <a:lstStyle/>
          <a:p>
            <a:pPr marL="0" indent="0">
              <a:buNone/>
            </a:pPr>
            <a:r>
              <a:rPr lang="en-US" altLang="zh-CN" dirty="0"/>
              <a:t>6.3.3</a:t>
            </a:r>
            <a:r>
              <a:rPr lang="zh-CN" altLang="en-US" dirty="0"/>
              <a:t>、疲勞檢測</a:t>
            </a:r>
            <a:endParaRPr lang="en-US" altLang="zh-CN" dirty="0"/>
          </a:p>
          <a:p>
            <a:pPr marL="457200" lvl="1" indent="0">
              <a:buNone/>
            </a:pPr>
            <a:r>
              <a:rPr lang="zh-CN" altLang="en-US" dirty="0"/>
              <a:t>為驗證本文算法的準確率及速度，對紅外視頻採集系統獲取的</a:t>
            </a:r>
            <a:r>
              <a:rPr lang="en-US" altLang="zh-CN" dirty="0"/>
              <a:t>9</a:t>
            </a:r>
            <a:r>
              <a:rPr lang="zh-CN" altLang="en-US" dirty="0"/>
              <a:t>個視頻進行測試，其中包含</a:t>
            </a:r>
            <a:r>
              <a:rPr lang="en-US" altLang="zh-CN" dirty="0"/>
              <a:t>6844</a:t>
            </a:r>
            <a:r>
              <a:rPr lang="zh-CN" altLang="en-US" dirty="0"/>
              <a:t>幀大小為</a:t>
            </a:r>
            <a:r>
              <a:rPr lang="en-US" altLang="zh-CN" dirty="0"/>
              <a:t>320×240</a:t>
            </a:r>
            <a:r>
              <a:rPr lang="zh-CN" altLang="en-US" dirty="0"/>
              <a:t>像素的圖像。</a:t>
            </a: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a:p>
            <a:pPr marL="457200" lvl="1" indent="0">
              <a:buNone/>
            </a:pPr>
            <a:endParaRPr lang="en-US" altLang="zh-CN" dirty="0"/>
          </a:p>
        </p:txBody>
      </p:sp>
      <p:pic>
        <p:nvPicPr>
          <p:cNvPr id="4" name="图片 3">
            <a:extLst>
              <a:ext uri="{FF2B5EF4-FFF2-40B4-BE49-F238E27FC236}">
                <a16:creationId xmlns:a16="http://schemas.microsoft.com/office/drawing/2014/main" id="{F6B1294F-702E-4D45-A011-E1E94897D35F}"/>
              </a:ext>
            </a:extLst>
          </p:cNvPr>
          <p:cNvPicPr>
            <a:picLocks noChangeAspect="1"/>
          </p:cNvPicPr>
          <p:nvPr/>
        </p:nvPicPr>
        <p:blipFill>
          <a:blip r:embed="rId2"/>
          <a:stretch>
            <a:fillRect/>
          </a:stretch>
        </p:blipFill>
        <p:spPr>
          <a:xfrm>
            <a:off x="4282615" y="3051201"/>
            <a:ext cx="3626770" cy="2517666"/>
          </a:xfrm>
          <a:prstGeom prst="rect">
            <a:avLst/>
          </a:prstGeom>
        </p:spPr>
      </p:pic>
    </p:spTree>
    <p:extLst>
      <p:ext uri="{BB962C8B-B14F-4D97-AF65-F5344CB8AC3E}">
        <p14:creationId xmlns:p14="http://schemas.microsoft.com/office/powerpoint/2010/main" val="2589533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387D91-58FD-4357-A40F-65AE07292AD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205F45D-929E-418E-967B-ED75AB72BC5D}"/>
              </a:ext>
            </a:extLst>
          </p:cNvPr>
          <p:cNvSpPr>
            <a:spLocks noGrp="1"/>
          </p:cNvSpPr>
          <p:nvPr>
            <p:ph idx="1"/>
          </p:nvPr>
        </p:nvSpPr>
        <p:spPr/>
        <p:txBody>
          <a:bodyPr/>
          <a:lstStyle/>
          <a:p>
            <a:r>
              <a:rPr lang="zh-CN" altLang="en-US" dirty="0"/>
              <a:t>通過實驗結果發現，當駕駛員處於正常狀態時大部分</a:t>
            </a:r>
            <a:r>
              <a:rPr lang="en-US" altLang="zh-CN" dirty="0"/>
              <a:t>PERCLOS</a:t>
            </a:r>
            <a:r>
              <a:rPr lang="zh-CN" altLang="en-US" dirty="0"/>
              <a:t>指都小於疲勞時的數值，由於部分的誤檢或光照的影響</a:t>
            </a:r>
            <a:r>
              <a:rPr lang="en-US" altLang="zh-CN" dirty="0"/>
              <a:t>PERCLOS</a:t>
            </a:r>
            <a:r>
              <a:rPr lang="zh-CN" altLang="en-US" dirty="0"/>
              <a:t>的值會略微增加，但是</a:t>
            </a:r>
            <a:r>
              <a:rPr lang="en-US" altLang="zh-CN" dirty="0"/>
              <a:t>PERCLOS</a:t>
            </a:r>
            <a:r>
              <a:rPr lang="zh-CN" altLang="en-US" dirty="0"/>
              <a:t>值都在</a:t>
            </a:r>
            <a:r>
              <a:rPr lang="en-US" altLang="zh-CN" dirty="0"/>
              <a:t>0.2</a:t>
            </a:r>
            <a:r>
              <a:rPr lang="zh-CN" altLang="en-US" dirty="0"/>
              <a:t>以內。當大於</a:t>
            </a:r>
            <a:r>
              <a:rPr lang="en-US" altLang="zh-CN" dirty="0"/>
              <a:t>0.2</a:t>
            </a:r>
            <a:r>
              <a:rPr lang="zh-CN" altLang="en-US" dirty="0"/>
              <a:t>時已經出現疲勞現象，為了減少誤判，將</a:t>
            </a:r>
            <a:r>
              <a:rPr lang="en-US" altLang="zh-CN" dirty="0"/>
              <a:t>PERCLOS</a:t>
            </a:r>
            <a:r>
              <a:rPr lang="zh-CN" altLang="en-US" dirty="0"/>
              <a:t>的閾值設置為</a:t>
            </a:r>
            <a:r>
              <a:rPr lang="en-US" altLang="zh-CN" dirty="0"/>
              <a:t>0.25</a:t>
            </a:r>
            <a:r>
              <a:rPr lang="zh-CN" altLang="en-US" dirty="0"/>
              <a:t>，當小於</a:t>
            </a:r>
            <a:r>
              <a:rPr lang="en-US" altLang="zh-CN" dirty="0"/>
              <a:t>0.25</a:t>
            </a:r>
            <a:r>
              <a:rPr lang="zh-CN" altLang="en-US" dirty="0"/>
              <a:t>，結合眨眼頻率和大哈切的參數進行疲勞判定。</a:t>
            </a:r>
          </a:p>
        </p:txBody>
      </p:sp>
    </p:spTree>
    <p:extLst>
      <p:ext uri="{BB962C8B-B14F-4D97-AF65-F5344CB8AC3E}">
        <p14:creationId xmlns:p14="http://schemas.microsoft.com/office/powerpoint/2010/main" val="2933891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C759A4-CD2D-4CFC-A55B-45B0C5CD26B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2212E2A-6695-4BA5-8D3F-7EB4D99817D8}"/>
              </a:ext>
            </a:extLst>
          </p:cNvPr>
          <p:cNvSpPr>
            <a:spLocks noGrp="1"/>
          </p:cNvSpPr>
          <p:nvPr>
            <p:ph idx="1"/>
          </p:nvPr>
        </p:nvSpPr>
        <p:spPr/>
        <p:txBody>
          <a:bodyPr/>
          <a:lstStyle/>
          <a:p>
            <a:r>
              <a:rPr lang="zh-CN" altLang="en-US" dirty="0"/>
              <a:t>本文將大哈切參數作為判定疲勞的輔助條件，通過統計嘴巴張開程度，確定大哈切參數合適的閾值。</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pPr marL="0" indent="0">
              <a:buNone/>
            </a:pPr>
            <a:r>
              <a:rPr lang="en-US" altLang="zh-CN" dirty="0"/>
              <a:t>data1~data5</a:t>
            </a:r>
            <a:r>
              <a:rPr lang="zh-CN" altLang="en-US" dirty="0"/>
              <a:t>都存在大哈切的行為，</a:t>
            </a:r>
            <a:r>
              <a:rPr lang="en-US" altLang="zh-CN" dirty="0"/>
              <a:t>data6</a:t>
            </a:r>
            <a:r>
              <a:rPr lang="zh-CN" altLang="en-US" dirty="0"/>
              <a:t>為普通情況下的嘴巴狀態。</a:t>
            </a:r>
            <a:endParaRPr lang="en-US" altLang="zh-CN" dirty="0"/>
          </a:p>
        </p:txBody>
      </p:sp>
      <p:pic>
        <p:nvPicPr>
          <p:cNvPr id="5" name="图片 4">
            <a:extLst>
              <a:ext uri="{FF2B5EF4-FFF2-40B4-BE49-F238E27FC236}">
                <a16:creationId xmlns:a16="http://schemas.microsoft.com/office/drawing/2014/main" id="{EA71660C-2D59-4DAC-9ED7-63D9D1C3339C}"/>
              </a:ext>
            </a:extLst>
          </p:cNvPr>
          <p:cNvPicPr>
            <a:picLocks noChangeAspect="1"/>
          </p:cNvPicPr>
          <p:nvPr/>
        </p:nvPicPr>
        <p:blipFill>
          <a:blip r:embed="rId2"/>
          <a:stretch>
            <a:fillRect/>
          </a:stretch>
        </p:blipFill>
        <p:spPr>
          <a:xfrm>
            <a:off x="4231606" y="2599589"/>
            <a:ext cx="3728787" cy="2760271"/>
          </a:xfrm>
          <a:prstGeom prst="rect">
            <a:avLst/>
          </a:prstGeom>
        </p:spPr>
      </p:pic>
    </p:spTree>
    <p:extLst>
      <p:ext uri="{BB962C8B-B14F-4D97-AF65-F5344CB8AC3E}">
        <p14:creationId xmlns:p14="http://schemas.microsoft.com/office/powerpoint/2010/main" val="927363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CC7334-F8F5-4EAC-8864-A9B76425E0F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5936DE99-3DBD-4D33-97A2-AE7D3439DF3D}"/>
              </a:ext>
            </a:extLst>
          </p:cNvPr>
          <p:cNvSpPr>
            <a:spLocks noGrp="1"/>
          </p:cNvSpPr>
          <p:nvPr>
            <p:ph idx="1"/>
          </p:nvPr>
        </p:nvSpPr>
        <p:spPr/>
        <p:txBody>
          <a:bodyPr/>
          <a:lstStyle/>
          <a:p>
            <a:r>
              <a:rPr lang="zh-CN" altLang="en-US" dirty="0"/>
              <a:t>為了驗證本文方法的準確性，通過採集測試人員模擬清醒狀態及疲勞狀態的視頻，包括佩戴眼鏡及不佩戴眼鏡的情況。首先通過人工統計測試視頻中疲勞發生的次數，然後通過本文的疲勞檢測系統對測試視頻進行檢測，最後對檢測結果進行統計。</a:t>
            </a:r>
            <a:endParaRPr lang="en-US" altLang="zh-CN" dirty="0"/>
          </a:p>
          <a:p>
            <a:endParaRPr lang="en-US" altLang="zh-CN" dirty="0"/>
          </a:p>
          <a:p>
            <a:endParaRPr lang="en-US" altLang="zh-CN" dirty="0"/>
          </a:p>
          <a:p>
            <a:endParaRPr lang="en-US" altLang="zh-CN" dirty="0"/>
          </a:p>
          <a:p>
            <a:r>
              <a:rPr lang="zh-CN" altLang="en-US" dirty="0"/>
              <a:t>在無佩戴眼鏡的情況下均有較高的檢測準確率，但是佩戴眼鏡，相對於無眼鏡的情況準確率稍低點。</a:t>
            </a:r>
          </a:p>
        </p:txBody>
      </p:sp>
      <p:pic>
        <p:nvPicPr>
          <p:cNvPr id="4" name="图片 3">
            <a:extLst>
              <a:ext uri="{FF2B5EF4-FFF2-40B4-BE49-F238E27FC236}">
                <a16:creationId xmlns:a16="http://schemas.microsoft.com/office/drawing/2014/main" id="{479655DB-E317-4879-BC1B-4F8DDFC0DED5}"/>
              </a:ext>
            </a:extLst>
          </p:cNvPr>
          <p:cNvPicPr>
            <a:picLocks noChangeAspect="1"/>
          </p:cNvPicPr>
          <p:nvPr/>
        </p:nvPicPr>
        <p:blipFill>
          <a:blip r:embed="rId2"/>
          <a:stretch>
            <a:fillRect/>
          </a:stretch>
        </p:blipFill>
        <p:spPr>
          <a:xfrm>
            <a:off x="3756891" y="3429000"/>
            <a:ext cx="4678217" cy="1584158"/>
          </a:xfrm>
          <a:prstGeom prst="rect">
            <a:avLst/>
          </a:prstGeom>
        </p:spPr>
      </p:pic>
    </p:spTree>
    <p:extLst>
      <p:ext uri="{BB962C8B-B14F-4D97-AF65-F5344CB8AC3E}">
        <p14:creationId xmlns:p14="http://schemas.microsoft.com/office/powerpoint/2010/main" val="1361876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0FB3E7-B4A2-4BEF-BF71-8225F35427E6}"/>
              </a:ext>
            </a:extLst>
          </p:cNvPr>
          <p:cNvSpPr>
            <a:spLocks noGrp="1"/>
          </p:cNvSpPr>
          <p:nvPr>
            <p:ph type="title"/>
          </p:nvPr>
        </p:nvSpPr>
        <p:spPr/>
        <p:txBody>
          <a:bodyPr/>
          <a:lstStyle/>
          <a:p>
            <a:r>
              <a:rPr lang="en-US" altLang="zh-CN" dirty="0"/>
              <a:t>7</a:t>
            </a:r>
            <a:r>
              <a:rPr lang="zh-CN" altLang="en-US" dirty="0"/>
              <a:t>、結束語</a:t>
            </a:r>
          </a:p>
        </p:txBody>
      </p:sp>
      <p:sp>
        <p:nvSpPr>
          <p:cNvPr id="3" name="内容占位符 2">
            <a:extLst>
              <a:ext uri="{FF2B5EF4-FFF2-40B4-BE49-F238E27FC236}">
                <a16:creationId xmlns:a16="http://schemas.microsoft.com/office/drawing/2014/main" id="{26A20337-338B-42DD-823D-F902C193E517}"/>
              </a:ext>
            </a:extLst>
          </p:cNvPr>
          <p:cNvSpPr>
            <a:spLocks noGrp="1"/>
          </p:cNvSpPr>
          <p:nvPr>
            <p:ph idx="1"/>
          </p:nvPr>
        </p:nvSpPr>
        <p:spPr/>
        <p:txBody>
          <a:bodyPr/>
          <a:lstStyle/>
          <a:p>
            <a:r>
              <a:rPr lang="zh-CN" altLang="en-US" dirty="0"/>
              <a:t>本文使用基於級聯回歸的人臉關鍵點檢測方法進行眼鏡和嘴巴區域圖像的提取，採用基於</a:t>
            </a:r>
            <a:r>
              <a:rPr lang="en-US" altLang="zh-CN" dirty="0"/>
              <a:t>CNN</a:t>
            </a:r>
            <a:r>
              <a:rPr lang="zh-CN" altLang="en-US" dirty="0"/>
              <a:t>的方法進行眼部和嘴部狀態的識別，在此基礎上計算</a:t>
            </a:r>
            <a:r>
              <a:rPr lang="en-US" altLang="zh-CN" dirty="0"/>
              <a:t>PERCLOS</a:t>
            </a:r>
            <a:r>
              <a:rPr lang="zh-CN" altLang="en-US" dirty="0"/>
              <a:t>、眨眼頻率和大哈切等參數進行疲勞判斷。</a:t>
            </a:r>
            <a:endParaRPr lang="en-US" altLang="zh-CN" dirty="0"/>
          </a:p>
          <a:p>
            <a:r>
              <a:rPr lang="zh-CN" altLang="en-US" dirty="0"/>
              <a:t>結果表明，本文方法具有較高的準確性和速率，對眼睛及嘴部狀態識別具有較高的準確性和魯棒性，</a:t>
            </a:r>
            <a:r>
              <a:rPr lang="zh-CN" altLang="en-US"/>
              <a:t>尤其在佩戴眼鏡的情況下識別率明顯提升，能夠準確檢測疲勞。</a:t>
            </a:r>
            <a:endParaRPr lang="zh-CN" altLang="en-US" dirty="0"/>
          </a:p>
        </p:txBody>
      </p:sp>
    </p:spTree>
    <p:extLst>
      <p:ext uri="{BB962C8B-B14F-4D97-AF65-F5344CB8AC3E}">
        <p14:creationId xmlns:p14="http://schemas.microsoft.com/office/powerpoint/2010/main" val="285444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5E4F61-BC7A-439E-82D6-E39E66D63B6D}"/>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6F68AC47-22E8-4C82-9AB4-1980E94A2E80}"/>
              </a:ext>
            </a:extLst>
          </p:cNvPr>
          <p:cNvSpPr>
            <a:spLocks noGrp="1"/>
          </p:cNvSpPr>
          <p:nvPr>
            <p:ph idx="1"/>
          </p:nvPr>
        </p:nvSpPr>
        <p:spPr/>
        <p:txBody>
          <a:bodyPr/>
          <a:lstStyle/>
          <a:p>
            <a:r>
              <a:rPr lang="zh-TW" altLang="en-US" dirty="0">
                <a:latin typeface="DFKai-SB" panose="03000509000000000000" pitchFamily="65" charset="-120"/>
                <a:ea typeface="DFKai-SB" panose="03000509000000000000" pitchFamily="65" charset="-120"/>
              </a:rPr>
              <a:t>本文提出一種基於面部行為分析的駕駛員疲勞檢測方法。使用紅外採集設備對面部圖像​​進行採集，通過結合</a:t>
            </a:r>
            <a:r>
              <a:rPr lang="en-US" altLang="zh-TW" dirty="0">
                <a:latin typeface="DFKai-SB" panose="03000509000000000000" pitchFamily="65" charset="-120"/>
                <a:ea typeface="DFKai-SB" panose="03000509000000000000" pitchFamily="65" charset="-120"/>
              </a:rPr>
              <a:t>AdaBoost</a:t>
            </a:r>
            <a:r>
              <a:rPr lang="zh-TW" altLang="en-US" dirty="0">
                <a:latin typeface="DFKai-SB" panose="03000509000000000000" pitchFamily="65" charset="-120"/>
                <a:ea typeface="DFKai-SB" panose="03000509000000000000" pitchFamily="65" charset="-120"/>
              </a:rPr>
              <a:t>與</a:t>
            </a:r>
            <a:r>
              <a:rPr lang="en-US" altLang="zh-TW" dirty="0">
                <a:latin typeface="DFKai-SB" panose="03000509000000000000" pitchFamily="65" charset="-120"/>
                <a:ea typeface="DFKai-SB" panose="03000509000000000000" pitchFamily="65" charset="-120"/>
              </a:rPr>
              <a:t>KCF</a:t>
            </a:r>
            <a:r>
              <a:rPr lang="zh-TW" altLang="en-US" dirty="0">
                <a:latin typeface="DFKai-SB" panose="03000509000000000000" pitchFamily="65" charset="-120"/>
                <a:ea typeface="DFKai-SB" panose="03000509000000000000" pitchFamily="65" charset="-120"/>
              </a:rPr>
              <a:t>算法進行人臉檢測跟踪；採用級聯回歸方法定位關鍵點；提取眼睛和嘴部區域；運用</a:t>
            </a:r>
            <a:r>
              <a:rPr lang="en-US" altLang="zh-TW" dirty="0">
                <a:latin typeface="DFKai-SB" panose="03000509000000000000" pitchFamily="65" charset="-120"/>
                <a:ea typeface="DFKai-SB" panose="03000509000000000000" pitchFamily="65" charset="-120"/>
              </a:rPr>
              <a:t>CNN</a:t>
            </a:r>
            <a:r>
              <a:rPr lang="zh-TW" altLang="en-US" dirty="0">
                <a:latin typeface="DFKai-SB" panose="03000509000000000000" pitchFamily="65" charset="-120"/>
                <a:ea typeface="DFKai-SB" panose="03000509000000000000" pitchFamily="65" charset="-120"/>
              </a:rPr>
              <a:t>進行眼部和嘴部狀態識別；計算疲勞參數進行疲勞檢測。</a:t>
            </a:r>
            <a:endParaRPr lang="zh-CN" altLang="en-US"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4020289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62DA9B-6A3D-4BE7-B50E-9B0061760583}"/>
              </a:ext>
            </a:extLst>
          </p:cNvPr>
          <p:cNvSpPr>
            <a:spLocks noGrp="1"/>
          </p:cNvSpPr>
          <p:nvPr>
            <p:ph type="title"/>
          </p:nvPr>
        </p:nvSpPr>
        <p:spPr/>
        <p:txBody>
          <a:bodyPr/>
          <a:lstStyle/>
          <a:p>
            <a:r>
              <a:rPr lang="en-US" altLang="zh-CN" dirty="0"/>
              <a:t>2</a:t>
            </a:r>
            <a:r>
              <a:rPr lang="zh-CN" altLang="en-US" dirty="0"/>
              <a:t>、人臉檢測與跟踪</a:t>
            </a:r>
          </a:p>
        </p:txBody>
      </p:sp>
      <p:sp>
        <p:nvSpPr>
          <p:cNvPr id="3" name="内容占位符 2">
            <a:extLst>
              <a:ext uri="{FF2B5EF4-FFF2-40B4-BE49-F238E27FC236}">
                <a16:creationId xmlns:a16="http://schemas.microsoft.com/office/drawing/2014/main" id="{1FBE0678-D8E5-4F43-90D3-65771F008B7C}"/>
              </a:ext>
            </a:extLst>
          </p:cNvPr>
          <p:cNvSpPr>
            <a:spLocks noGrp="1"/>
          </p:cNvSpPr>
          <p:nvPr>
            <p:ph idx="1"/>
          </p:nvPr>
        </p:nvSpPr>
        <p:spPr/>
        <p:txBody>
          <a:bodyPr/>
          <a:lstStyle/>
          <a:p>
            <a:r>
              <a:rPr lang="zh-TW" altLang="en-US" dirty="0">
                <a:latin typeface="DFKai-SB" panose="03000509000000000000" pitchFamily="65" charset="-120"/>
                <a:ea typeface="DFKai-SB" panose="03000509000000000000" pitchFamily="65" charset="-120"/>
              </a:rPr>
              <a:t>由於基於</a:t>
            </a:r>
            <a:r>
              <a:rPr lang="en-US" altLang="zh-TW" dirty="0">
                <a:latin typeface="DFKai-SB" panose="03000509000000000000" pitchFamily="65" charset="-120"/>
                <a:ea typeface="DFKai-SB" panose="03000509000000000000" pitchFamily="65" charset="-120"/>
              </a:rPr>
              <a:t>AdaBoost</a:t>
            </a:r>
            <a:r>
              <a:rPr lang="zh-TW" altLang="en-US" dirty="0">
                <a:latin typeface="DFKai-SB" panose="03000509000000000000" pitchFamily="65" charset="-120"/>
                <a:ea typeface="DFKai-SB" panose="03000509000000000000" pitchFamily="65" charset="-120"/>
              </a:rPr>
              <a:t>的人臉檢測算法在駕駛員姿態變化、光照變化及遮擋等情況下的檢測效果不佳，魯棒性較差，因此需要結合跟踪算法增加系統對人臉姿態變化、遮擋等情況的魯棒性。 </a:t>
            </a:r>
            <a:r>
              <a:rPr lang="en-US" altLang="zh-TW" dirty="0">
                <a:latin typeface="DFKai-SB" panose="03000509000000000000" pitchFamily="65" charset="-120"/>
                <a:ea typeface="DFKai-SB" panose="03000509000000000000" pitchFamily="65" charset="-120"/>
              </a:rPr>
              <a:t>KCF</a:t>
            </a:r>
            <a:r>
              <a:rPr lang="zh-TW" altLang="en-US" dirty="0">
                <a:latin typeface="DFKai-SB" panose="03000509000000000000" pitchFamily="65" charset="-120"/>
                <a:ea typeface="DFKai-SB" panose="03000509000000000000" pitchFamily="65" charset="-120"/>
              </a:rPr>
              <a:t>跟踪算法在循環結構檢測跟踪算法的基礎上使用</a:t>
            </a:r>
            <a:r>
              <a:rPr lang="en-US" altLang="zh-TW" dirty="0">
                <a:latin typeface="DFKai-SB" panose="03000509000000000000" pitchFamily="65" charset="-120"/>
                <a:ea typeface="DFKai-SB" panose="03000509000000000000" pitchFamily="65" charset="-120"/>
              </a:rPr>
              <a:t>HOG</a:t>
            </a:r>
            <a:r>
              <a:rPr lang="zh-TW" altLang="en-US" dirty="0">
                <a:latin typeface="DFKai-SB" panose="03000509000000000000" pitchFamily="65" charset="-120"/>
                <a:ea typeface="DFKai-SB" panose="03000509000000000000" pitchFamily="65" charset="-120"/>
              </a:rPr>
              <a:t>特徵替代之前方法中的灰度值特徵，結合循環矩陣及其在傅里葉變換時的特性實現快速實時的跟踪。該算法對於光照變化、遮擋、姿態變化、非剛性形變、背景雜亂等跟踪效果良好。因此，本文采用基於</a:t>
            </a:r>
            <a:r>
              <a:rPr lang="en-US" altLang="zh-TW" dirty="0">
                <a:latin typeface="DFKai-SB" panose="03000509000000000000" pitchFamily="65" charset="-120"/>
                <a:ea typeface="DFKai-SB" panose="03000509000000000000" pitchFamily="65" charset="-120"/>
              </a:rPr>
              <a:t>KCF</a:t>
            </a:r>
            <a:r>
              <a:rPr lang="zh-TW" altLang="en-US" dirty="0">
                <a:latin typeface="DFKai-SB" panose="03000509000000000000" pitchFamily="65" charset="-120"/>
                <a:ea typeface="DFKai-SB" panose="03000509000000000000" pitchFamily="65" charset="-120"/>
              </a:rPr>
              <a:t>的跟踪算法進行駕駛員面部跟踪</a:t>
            </a:r>
            <a:r>
              <a:rPr lang="en-US" altLang="zh-TW"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結合人臉檢測算法提高檢測的效率，減少誤檢情況。</a:t>
            </a:r>
            <a:endParaRPr lang="zh-CN" altLang="en-US"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1869778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03C7FD-A9AB-4518-AAA2-640C0B601B9F}"/>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72B29D38-36D8-4B94-9183-11D1CA84F9C7}"/>
              </a:ext>
            </a:extLst>
          </p:cNvPr>
          <p:cNvPicPr>
            <a:picLocks noGrp="1" noChangeAspect="1"/>
          </p:cNvPicPr>
          <p:nvPr>
            <p:ph idx="1"/>
          </p:nvPr>
        </p:nvPicPr>
        <p:blipFill>
          <a:blip r:embed="rId2"/>
          <a:stretch>
            <a:fillRect/>
          </a:stretch>
        </p:blipFill>
        <p:spPr>
          <a:xfrm>
            <a:off x="1463294" y="2191857"/>
            <a:ext cx="9265411" cy="2474286"/>
          </a:xfrm>
          <a:prstGeom prst="rect">
            <a:avLst/>
          </a:prstGeom>
        </p:spPr>
      </p:pic>
    </p:spTree>
    <p:extLst>
      <p:ext uri="{BB962C8B-B14F-4D97-AF65-F5344CB8AC3E}">
        <p14:creationId xmlns:p14="http://schemas.microsoft.com/office/powerpoint/2010/main" val="2524701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36E4A8-E99C-4ED4-A2AF-92B08771185C}"/>
              </a:ext>
            </a:extLst>
          </p:cNvPr>
          <p:cNvSpPr>
            <a:spLocks noGrp="1"/>
          </p:cNvSpPr>
          <p:nvPr>
            <p:ph type="title"/>
          </p:nvPr>
        </p:nvSpPr>
        <p:spPr/>
        <p:txBody>
          <a:bodyPr/>
          <a:lstStyle/>
          <a:p>
            <a:r>
              <a:rPr lang="en-US" altLang="zh-CN" dirty="0"/>
              <a:t>3</a:t>
            </a:r>
            <a:r>
              <a:rPr lang="zh-CN" altLang="en-US" dirty="0"/>
              <a:t>、眼睛和嘴部區域提取</a:t>
            </a:r>
          </a:p>
        </p:txBody>
      </p:sp>
      <p:sp>
        <p:nvSpPr>
          <p:cNvPr id="3" name="内容占位符 2">
            <a:extLst>
              <a:ext uri="{FF2B5EF4-FFF2-40B4-BE49-F238E27FC236}">
                <a16:creationId xmlns:a16="http://schemas.microsoft.com/office/drawing/2014/main" id="{4A44B330-4225-4AC5-B3C8-31839CC46434}"/>
              </a:ext>
            </a:extLst>
          </p:cNvPr>
          <p:cNvSpPr>
            <a:spLocks noGrp="1"/>
          </p:cNvSpPr>
          <p:nvPr>
            <p:ph idx="1"/>
          </p:nvPr>
        </p:nvSpPr>
        <p:spPr/>
        <p:txBody>
          <a:bodyPr/>
          <a:lstStyle/>
          <a:p>
            <a:r>
              <a:rPr lang="zh-CN" altLang="en-US" dirty="0"/>
              <a:t>面部關鍵區域檢測是基於視覺特徵疲勞檢測方法中的重要部分，為基於人臉圖像分析的方法提供了豐富的信息，在疲勞檢測等領域有著重要的應用。</a:t>
            </a:r>
          </a:p>
        </p:txBody>
      </p:sp>
    </p:spTree>
    <p:extLst>
      <p:ext uri="{BB962C8B-B14F-4D97-AF65-F5344CB8AC3E}">
        <p14:creationId xmlns:p14="http://schemas.microsoft.com/office/powerpoint/2010/main" val="2373030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E12884-F1F7-43CA-B329-84FED3E30A9E}"/>
              </a:ext>
            </a:extLst>
          </p:cNvPr>
          <p:cNvSpPr>
            <a:spLocks noGrp="1"/>
          </p:cNvSpPr>
          <p:nvPr>
            <p:ph type="title"/>
          </p:nvPr>
        </p:nvSpPr>
        <p:spPr/>
        <p:txBody>
          <a:bodyPr/>
          <a:lstStyle/>
          <a:p>
            <a:r>
              <a:rPr lang="en-US" altLang="zh-CN" dirty="0"/>
              <a:t>3.1</a:t>
            </a:r>
            <a:r>
              <a:rPr lang="zh-CN" altLang="en-US" dirty="0"/>
              <a:t>、基於及聯回歸的人臉特徵點檢測</a:t>
            </a:r>
          </a:p>
        </p:txBody>
      </p:sp>
      <p:sp>
        <p:nvSpPr>
          <p:cNvPr id="3" name="内容占位符 2">
            <a:extLst>
              <a:ext uri="{FF2B5EF4-FFF2-40B4-BE49-F238E27FC236}">
                <a16:creationId xmlns:a16="http://schemas.microsoft.com/office/drawing/2014/main" id="{1EEA4378-B4C4-48A7-A662-9EF61DBBCDF4}"/>
              </a:ext>
            </a:extLst>
          </p:cNvPr>
          <p:cNvSpPr>
            <a:spLocks noGrp="1"/>
          </p:cNvSpPr>
          <p:nvPr>
            <p:ph idx="1"/>
          </p:nvPr>
        </p:nvSpPr>
        <p:spPr/>
        <p:txBody>
          <a:bodyPr/>
          <a:lstStyle/>
          <a:p>
            <a:r>
              <a:rPr lang="zh-CN" altLang="en-US" dirty="0"/>
              <a:t>基於級聯回歸的特徵點檢測通過使用一系列弱回歸器擬合的非線性關係，學習回歸函數直接映射到檢測結果。級聯回歸的方法定位速度快、檢測精度高，本文選用基於級聯回歸的人臉特徵點檢測。級聯回歸模型將</a:t>
            </a:r>
            <a:r>
              <a:rPr lang="en-US" altLang="zh-CN" dirty="0"/>
              <a:t>T</a:t>
            </a:r>
            <a:r>
              <a:rPr lang="zh-CN" altLang="en-US" dirty="0"/>
              <a:t>個回歸器通過級聯的方法組合，通過不斷擬合進行殘差配準。</a:t>
            </a:r>
          </a:p>
        </p:txBody>
      </p:sp>
    </p:spTree>
    <p:extLst>
      <p:ext uri="{BB962C8B-B14F-4D97-AF65-F5344CB8AC3E}">
        <p14:creationId xmlns:p14="http://schemas.microsoft.com/office/powerpoint/2010/main" val="3586606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6FFAD6-D5A8-4110-B900-8A0C97709B59}"/>
              </a:ext>
            </a:extLst>
          </p:cNvPr>
          <p:cNvSpPr>
            <a:spLocks noGrp="1"/>
          </p:cNvSpPr>
          <p:nvPr>
            <p:ph type="title"/>
          </p:nvPr>
        </p:nvSpPr>
        <p:spPr/>
        <p:txBody>
          <a:bodyPr/>
          <a:lstStyle/>
          <a:p>
            <a:r>
              <a:rPr lang="en-US" altLang="zh-CN" dirty="0"/>
              <a:t>3.2</a:t>
            </a:r>
            <a:r>
              <a:rPr lang="zh-CN" altLang="en-US" dirty="0"/>
              <a:t>、眼部和嘴部區域的提取方法</a:t>
            </a:r>
          </a:p>
        </p:txBody>
      </p:sp>
      <p:sp>
        <p:nvSpPr>
          <p:cNvPr id="3" name="内容占位符 2">
            <a:extLst>
              <a:ext uri="{FF2B5EF4-FFF2-40B4-BE49-F238E27FC236}">
                <a16:creationId xmlns:a16="http://schemas.microsoft.com/office/drawing/2014/main" id="{0A6AA56F-3D14-4255-B422-3BBDA6B77BD8}"/>
              </a:ext>
            </a:extLst>
          </p:cNvPr>
          <p:cNvSpPr>
            <a:spLocks noGrp="1"/>
          </p:cNvSpPr>
          <p:nvPr>
            <p:ph idx="1"/>
          </p:nvPr>
        </p:nvSpPr>
        <p:spPr/>
        <p:txBody>
          <a:bodyPr/>
          <a:lstStyle/>
          <a:p>
            <a:r>
              <a:rPr lang="zh-CN" altLang="en-US" dirty="0"/>
              <a:t>本文採用及聯回歸的方法對面部關鍵點進行檢測，根據特徵點的位置進行眼部和嘴部區域的提取。</a:t>
            </a:r>
          </a:p>
        </p:txBody>
      </p:sp>
      <p:pic>
        <p:nvPicPr>
          <p:cNvPr id="4" name="图片 3">
            <a:extLst>
              <a:ext uri="{FF2B5EF4-FFF2-40B4-BE49-F238E27FC236}">
                <a16:creationId xmlns:a16="http://schemas.microsoft.com/office/drawing/2014/main" id="{92CF844D-8FFD-413B-9EDB-DD11A008EF63}"/>
              </a:ext>
            </a:extLst>
          </p:cNvPr>
          <p:cNvPicPr>
            <a:picLocks noChangeAspect="1"/>
          </p:cNvPicPr>
          <p:nvPr/>
        </p:nvPicPr>
        <p:blipFill>
          <a:blip r:embed="rId2"/>
          <a:stretch>
            <a:fillRect/>
          </a:stretch>
        </p:blipFill>
        <p:spPr>
          <a:xfrm>
            <a:off x="4538662" y="2563019"/>
            <a:ext cx="3114675" cy="2876550"/>
          </a:xfrm>
          <a:prstGeom prst="rect">
            <a:avLst/>
          </a:prstGeom>
        </p:spPr>
      </p:pic>
    </p:spTree>
    <p:extLst>
      <p:ext uri="{BB962C8B-B14F-4D97-AF65-F5344CB8AC3E}">
        <p14:creationId xmlns:p14="http://schemas.microsoft.com/office/powerpoint/2010/main" val="2267224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4CD826-1AA4-40E0-9EA9-517EE0E12C6A}"/>
              </a:ext>
            </a:extLst>
          </p:cNvPr>
          <p:cNvSpPr>
            <a:spLocks noGrp="1"/>
          </p:cNvSpPr>
          <p:nvPr>
            <p:ph type="title"/>
          </p:nvPr>
        </p:nvSpPr>
        <p:spPr/>
        <p:txBody>
          <a:bodyPr/>
          <a:lstStyle/>
          <a:p>
            <a:r>
              <a:rPr lang="en-US" altLang="zh-CN" dirty="0"/>
              <a:t>4</a:t>
            </a:r>
            <a:r>
              <a:rPr lang="zh-CN" altLang="en-US" dirty="0"/>
              <a:t>、基於</a:t>
            </a:r>
            <a:r>
              <a:rPr lang="en-US" altLang="zh-CN" dirty="0"/>
              <a:t>CNN</a:t>
            </a:r>
            <a:r>
              <a:rPr lang="zh-CN" altLang="en-US" dirty="0"/>
              <a:t>的眼部和嘴部狀態識別</a:t>
            </a:r>
          </a:p>
        </p:txBody>
      </p:sp>
      <p:sp>
        <p:nvSpPr>
          <p:cNvPr id="3" name="内容占位符 2">
            <a:extLst>
              <a:ext uri="{FF2B5EF4-FFF2-40B4-BE49-F238E27FC236}">
                <a16:creationId xmlns:a16="http://schemas.microsoft.com/office/drawing/2014/main" id="{FE1E9247-B23B-4BD0-AFD4-5F4AB0A00483}"/>
              </a:ext>
            </a:extLst>
          </p:cNvPr>
          <p:cNvSpPr>
            <a:spLocks noGrp="1"/>
          </p:cNvSpPr>
          <p:nvPr>
            <p:ph idx="1"/>
          </p:nvPr>
        </p:nvSpPr>
        <p:spPr/>
        <p:txBody>
          <a:bodyPr/>
          <a:lstStyle/>
          <a:p>
            <a:r>
              <a:rPr lang="en-US" altLang="zh-CN" dirty="0"/>
              <a:t>CNN</a:t>
            </a:r>
            <a:r>
              <a:rPr lang="zh-CN" altLang="en-US" dirty="0"/>
              <a:t>直接以二維圖像作為輸入，自動學習圖像特徵及數據內部的隱含關係，避免了對圖像進行複雜的預處理，具有位移、縮放和扭曲不變性的優點。</a:t>
            </a:r>
            <a:r>
              <a:rPr lang="en-US" altLang="zh-CN" dirty="0"/>
              <a:t>CNN</a:t>
            </a:r>
            <a:r>
              <a:rPr lang="zh-CN" altLang="en-US" dirty="0"/>
              <a:t>的網絡結構包括卷積層、降採樣層和全連接層。</a:t>
            </a:r>
          </a:p>
        </p:txBody>
      </p:sp>
      <p:pic>
        <p:nvPicPr>
          <p:cNvPr id="4" name="图片 3">
            <a:extLst>
              <a:ext uri="{FF2B5EF4-FFF2-40B4-BE49-F238E27FC236}">
                <a16:creationId xmlns:a16="http://schemas.microsoft.com/office/drawing/2014/main" id="{AB7E44AD-EDCD-41E0-B3A5-C4C35101199D}"/>
              </a:ext>
            </a:extLst>
          </p:cNvPr>
          <p:cNvPicPr>
            <a:picLocks noChangeAspect="1"/>
          </p:cNvPicPr>
          <p:nvPr/>
        </p:nvPicPr>
        <p:blipFill>
          <a:blip r:embed="rId2"/>
          <a:stretch>
            <a:fillRect/>
          </a:stretch>
        </p:blipFill>
        <p:spPr>
          <a:xfrm>
            <a:off x="3836820" y="3349902"/>
            <a:ext cx="4518359" cy="2827061"/>
          </a:xfrm>
          <a:prstGeom prst="rect">
            <a:avLst/>
          </a:prstGeom>
        </p:spPr>
      </p:pic>
    </p:spTree>
    <p:extLst>
      <p:ext uri="{BB962C8B-B14F-4D97-AF65-F5344CB8AC3E}">
        <p14:creationId xmlns:p14="http://schemas.microsoft.com/office/powerpoint/2010/main" val="323456527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2379</Words>
  <Application>Microsoft Office PowerPoint</Application>
  <PresentationFormat>宽屏</PresentationFormat>
  <Paragraphs>80</Paragraphs>
  <Slides>25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25</vt:i4>
      </vt:variant>
    </vt:vector>
  </HeadingPairs>
  <TitlesOfParts>
    <vt:vector size="31" baseType="lpstr">
      <vt:lpstr>DFKai-SB</vt:lpstr>
      <vt:lpstr>等线</vt:lpstr>
      <vt:lpstr>等线 Light</vt:lpstr>
      <vt:lpstr>Arial</vt:lpstr>
      <vt:lpstr>Cambria Math</vt:lpstr>
      <vt:lpstr>Office 主题​​</vt:lpstr>
      <vt:lpstr>基於面部行為分析的駕駛員疲勞檢測方法</vt:lpstr>
      <vt:lpstr>1、概述</vt:lpstr>
      <vt:lpstr>PowerPoint 演示文稿</vt:lpstr>
      <vt:lpstr>2、人臉檢測與跟踪</vt:lpstr>
      <vt:lpstr>PowerPoint 演示文稿</vt:lpstr>
      <vt:lpstr>3、眼睛和嘴部區域提取</vt:lpstr>
      <vt:lpstr>3.1、基於及聯回歸的人臉特徵點檢測</vt:lpstr>
      <vt:lpstr>3.2、眼部和嘴部區域的提取方法</vt:lpstr>
      <vt:lpstr>4、基於CNN的眼部和嘴部狀態識別</vt:lpstr>
      <vt:lpstr>4.1卷積層</vt:lpstr>
      <vt:lpstr>4.2、降採樣層</vt:lpstr>
      <vt:lpstr>4.3、全連接層</vt:lpstr>
      <vt:lpstr>5、疲勞檢測</vt:lpstr>
      <vt:lpstr>PowerPoint 演示文稿</vt:lpstr>
      <vt:lpstr>PowerPoint 演示文稿</vt:lpstr>
      <vt:lpstr>PowerPoint 演示文稿</vt:lpstr>
      <vt:lpstr>6、實驗結果與分析</vt:lpstr>
      <vt:lpstr>PowerPoint 演示文稿</vt:lpstr>
      <vt:lpstr>6.3、實驗結果</vt:lpstr>
      <vt:lpstr>PowerPoint 演示文稿</vt:lpstr>
      <vt:lpstr>PowerPoint 演示文稿</vt:lpstr>
      <vt:lpstr>PowerPoint 演示文稿</vt:lpstr>
      <vt:lpstr>PowerPoint 演示文稿</vt:lpstr>
      <vt:lpstr>PowerPoint 演示文稿</vt:lpstr>
      <vt:lpstr>7、結束語</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chen peter</dc:creator>
  <cp:lastModifiedBy>chen peter</cp:lastModifiedBy>
  <cp:revision>31</cp:revision>
  <dcterms:created xsi:type="dcterms:W3CDTF">2020-09-11T13:32:21Z</dcterms:created>
  <dcterms:modified xsi:type="dcterms:W3CDTF">2020-09-12T15:48:14Z</dcterms:modified>
</cp:coreProperties>
</file>